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x="18288000" cy="10287000"/>
  <p:notesSz cx="6858000" cy="9144000"/>
  <p:embeddedFontLst>
    <p:embeddedFont>
      <p:font typeface="Arimo" panose="020B0604020202020204" charset="0"/>
      <p:regular r:id="rId61"/>
    </p:embeddedFont>
    <p:embeddedFont>
      <p:font typeface="Arimo Bold" panose="020B0604020202020204" charset="0"/>
      <p:regular r:id="rId62"/>
    </p:embeddedFont>
    <p:embeddedFont>
      <p:font typeface="Canva Sans" panose="020B0604020202020204" charset="0"/>
      <p:regular r:id="rId63"/>
    </p:embeddedFont>
    <p:embeddedFont>
      <p:font typeface="Canva Sans Bold" panose="020B0604020202020204" charset="0"/>
      <p:regular r:id="rId64"/>
    </p:embeddedFont>
    <p:embeddedFont>
      <p:font typeface="Garet" panose="020B0604020202020204" charset="0"/>
      <p:regular r:id="rId65"/>
    </p:embeddedFont>
    <p:embeddedFont>
      <p:font typeface="Garet Bold" panose="020B0604020202020204" charset="0"/>
      <p:regular r:id="rId66"/>
    </p:embeddedFont>
    <p:embeddedFont>
      <p:font typeface="Norwester" panose="020B0604020202020204" charset="0"/>
      <p:regular r:id="rId67"/>
    </p:embeddedFont>
    <p:embeddedFont>
      <p:font typeface="Poppins Bold" panose="00000800000000000000" pitchFamily="2" charset="0"/>
      <p:regular r:id="rId68"/>
      <p:bold r:id="rId69"/>
    </p:embeddedFont>
    <p:embeddedFont>
      <p:font typeface="Raleway Heavy" panose="020B0604020202020204" charset="0"/>
      <p:regular r:id="rId70"/>
    </p:embeddedFont>
    <p:embeddedFont>
      <p:font typeface="Times New Roman Bold" panose="02020803070505020304" pitchFamily="18" charset="0"/>
      <p:regular r:id="rId71"/>
      <p:bold r:id="rId72"/>
    </p:embeddedFont>
    <p:embeddedFont>
      <p:font typeface="TT Rounds Condensed" panose="020B0604020202020204" charset="0"/>
      <p:regular r:id="rId73"/>
    </p:embeddedFont>
    <p:embeddedFont>
      <p:font typeface="TT Rounds Condensed Bold" panose="020B0604020202020204" charset="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C7A587-DF66-E673-8897-CA232D69BF21}" v="2" dt="2024-12-09T10:35:43.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6.fntdata"/><Relationship Id="rId74" Type="http://schemas.openxmlformats.org/officeDocument/2006/relationships/font" Target="fonts/font14.fntdata"/><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wikrama K.D.S.P. it21170720" userId="S::it21170720@my.sliit.lk::d23b8beb-fd49-45ad-8e35-d1692d594cc3" providerId="AD" clId="Web-{DAC7A587-DF66-E673-8897-CA232D69BF21}"/>
    <pc:docChg chg="modSld">
      <pc:chgData name="Jayawikrama K.D.S.P. it21170720" userId="S::it21170720@my.sliit.lk::d23b8beb-fd49-45ad-8e35-d1692d594cc3" providerId="AD" clId="Web-{DAC7A587-DF66-E673-8897-CA232D69BF21}" dt="2024-12-09T10:35:43.105" v="1" actId="1076"/>
      <pc:docMkLst>
        <pc:docMk/>
      </pc:docMkLst>
      <pc:sldChg chg="modSp">
        <pc:chgData name="Jayawikrama K.D.S.P. it21170720" userId="S::it21170720@my.sliit.lk::d23b8beb-fd49-45ad-8e35-d1692d594cc3" providerId="AD" clId="Web-{DAC7A587-DF66-E673-8897-CA232D69BF21}" dt="2024-12-09T10:35:43.105" v="1" actId="1076"/>
        <pc:sldMkLst>
          <pc:docMk/>
          <pc:sldMk cId="0" sldId="276"/>
        </pc:sldMkLst>
        <pc:spChg chg="mod">
          <ac:chgData name="Jayawikrama K.D.S.P. it21170720" userId="S::it21170720@my.sliit.lk::d23b8beb-fd49-45ad-8e35-d1692d594cc3" providerId="AD" clId="Web-{DAC7A587-DF66-E673-8897-CA232D69BF21}" dt="2024-12-09T10:35:43.105" v="1" actId="1076"/>
          <ac:spMkLst>
            <pc:docMk/>
            <pc:sldMk cId="0" sldId="276"/>
            <ac:spMk id="1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Phishing is an attempt to steal sensitive information or break into organization's accounts. Phishing emails can also work by sending the victim an attachment that contains malware. When the victim opens the attachment, the malware is installed on their computer, and it can then steal their sensitive information or take control of their computer.</a:t>
            </a:r>
          </a:p>
          <a:p>
            <a:endParaRPr lang="en-US"/>
          </a:p>
          <a:p>
            <a:endParaRPr lang="en-US"/>
          </a:p>
          <a:p>
            <a:r>
              <a:rPr lang="en-US"/>
              <a:t>Why it’s important in DLP: phishing email detection is a critical aspect of DLP because it helps organizations protect sensitive data, maintain compliance, ensure business continuity, and safeguard their reputation. It complements other DLP measures by addressing a common and highly effective attack vector used by cybercriminals to compromise data security.</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Balancing False Positives and False Negatives:</a:t>
            </a:r>
          </a:p>
          <a:p>
            <a:endParaRPr lang="en-US"/>
          </a:p>
          <a:p>
            <a:r>
              <a:rPr lang="en-US"/>
              <a:t>False Positives: These occur when a legitimate email is incorrectly classified as a phishing email. False positives can lead to genuine communications being moved to spam folders, which can inconvenience users and potentially lead to missed opportunities.</a:t>
            </a:r>
          </a:p>
          <a:p>
            <a:endParaRPr lang="en-US"/>
          </a:p>
          <a:p>
            <a:r>
              <a:rPr lang="en-US"/>
              <a:t>False Negatives: These occur when a phishing email is incorrectly classified as a legitimate email. False negatives can lead to security breaches and data loss, as malicious emails go undetected.</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Main Objective: The main objective of Phishing Email Detection in DLP system is to proactively identify and block phishing emails to prevent unauthorized access to sensitive data, reduce the risk of data breaches, and protect the organization's assets and reputation.</a:t>
            </a:r>
          </a:p>
          <a:p>
            <a:endParaRPr lang="en-US"/>
          </a:p>
          <a:p>
            <a:r>
              <a:rPr lang="en-US"/>
              <a:t>Sub-Objectives: </a:t>
            </a:r>
          </a:p>
          <a:p>
            <a:r>
              <a:rPr lang="en-US"/>
              <a:t>•	Early Detection - Identify phishing emails as early as possible in the email delivery process to minimize the chances of user interaction with malicious content.</a:t>
            </a:r>
          </a:p>
          <a:p>
            <a:r>
              <a:rPr lang="en-US"/>
              <a:t>•	Accurate Detection - Develop and implement advanced algorithms and techniques for accurate detection of phishing emails while minimizing false positives.</a:t>
            </a:r>
          </a:p>
          <a:p>
            <a:r>
              <a:rPr lang="en-US"/>
              <a:t>•	Real-Time Monitoring: Continuously monitor incoming emails in real-time to detect and respond to phishing threats promptly.</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Integrity: IoT edge devices often collect, process, and transmit valuable data. Injection attacks can manipulate the data generated by these devices, leading to incorrect decisions, actions, or analytics. Ensuring data integrity is essential for making reliable and informed decisions based on IoT data.</a:t>
            </a:r>
          </a:p>
          <a:p>
            <a:r>
              <a:rPr lang="en-US"/>
              <a:t>Device Control: Many IoT edge devices control physical systems and equipment. Injection attacks can give attackers unauthorized access and control over these devices, potentially leading to safety hazards, physical damage, or operational disruptions.</a:t>
            </a:r>
          </a:p>
          <a:p>
            <a:r>
              <a:rPr lang="en-US"/>
              <a:t>Privacy and Confidentiality: Injection attacks can compromise the privacy and confidentiality of sensitive data collected and processed by IoT edge devices. Unauthorized access to such data can lead to breaches of personal, financial, or proprietary information.</a:t>
            </a:r>
          </a:p>
          <a:p>
            <a:r>
              <a:rPr lang="en-US"/>
              <a:t>Network Security: IoT edge devices are often part of a larger IoT network. An injection attack on an edge device can serve as an entry point for attackers to compromise the entire IoT network. Once inside the network, attackers can target other devices and the central infrastructure, potentially causing widespread damage.</a:t>
            </a:r>
          </a:p>
          <a:p>
            <a:endParaRPr lang="en-US"/>
          </a:p>
          <a:p>
            <a:r>
              <a:rPr lang="en-US"/>
              <a:t>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20.png"/><Relationship Id="rId12" Type="http://schemas.openxmlformats.org/officeDocument/2006/relationships/image" Target="../media/image83.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82.png"/><Relationship Id="rId5" Type="http://schemas.openxmlformats.org/officeDocument/2006/relationships/image" Target="../media/image38.png"/><Relationship Id="rId10" Type="http://schemas.openxmlformats.org/officeDocument/2006/relationships/image" Target="../media/image81.svg"/><Relationship Id="rId4" Type="http://schemas.openxmlformats.org/officeDocument/2006/relationships/image" Target="../media/image45.svg"/><Relationship Id="rId9" Type="http://schemas.openxmlformats.org/officeDocument/2006/relationships/image" Target="../media/image80.png"/><Relationship Id="rId14" Type="http://schemas.openxmlformats.org/officeDocument/2006/relationships/image" Target="../media/image35.sv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5.svg"/><Relationship Id="rId1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31.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84.png"/><Relationship Id="rId4" Type="http://schemas.openxmlformats.org/officeDocument/2006/relationships/image" Target="../media/image26.png"/><Relationship Id="rId9" Type="http://schemas.openxmlformats.org/officeDocument/2006/relationships/image" Target="../media/image29.svg"/><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86.jpe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5.svg"/><Relationship Id="rId7" Type="http://schemas.openxmlformats.org/officeDocument/2006/relationships/image" Target="../media/image39.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5.svg"/><Relationship Id="rId7" Type="http://schemas.openxmlformats.org/officeDocument/2006/relationships/image" Target="../media/image39.svg"/><Relationship Id="rId12" Type="http://schemas.openxmlformats.org/officeDocument/2006/relationships/image" Target="../media/image8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88.png"/><Relationship Id="rId5" Type="http://schemas.openxmlformats.org/officeDocument/2006/relationships/image" Target="../media/image35.svg"/><Relationship Id="rId10" Type="http://schemas.openxmlformats.org/officeDocument/2006/relationships/image" Target="../media/image37.svg"/><Relationship Id="rId4" Type="http://schemas.openxmlformats.org/officeDocument/2006/relationships/image" Target="../media/image34.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1.svg"/><Relationship Id="rId7" Type="http://schemas.openxmlformats.org/officeDocument/2006/relationships/image" Target="../media/image39.sv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1.svg"/><Relationship Id="rId10" Type="http://schemas.openxmlformats.org/officeDocument/2006/relationships/image" Target="../media/image93.png"/><Relationship Id="rId4" Type="http://schemas.openxmlformats.org/officeDocument/2006/relationships/image" Target="../media/image40.png"/><Relationship Id="rId9" Type="http://schemas.openxmlformats.org/officeDocument/2006/relationships/image" Target="../media/image92.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95.svg"/><Relationship Id="rId1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9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96.jpe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7.svg"/><Relationship Id="rId3" Type="http://schemas.openxmlformats.org/officeDocument/2006/relationships/image" Target="../media/image45.svg"/><Relationship Id="rId7" Type="http://schemas.openxmlformats.org/officeDocument/2006/relationships/image" Target="../media/image35.svg"/><Relationship Id="rId12" Type="http://schemas.openxmlformats.org/officeDocument/2006/relationships/image" Target="../media/image66.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97.jpeg"/><Relationship Id="rId5" Type="http://schemas.openxmlformats.org/officeDocument/2006/relationships/image" Target="../media/image64.svg"/><Relationship Id="rId10" Type="http://schemas.openxmlformats.org/officeDocument/2006/relationships/image" Target="../media/image20.png"/><Relationship Id="rId4" Type="http://schemas.openxmlformats.org/officeDocument/2006/relationships/image" Target="../media/image63.png"/><Relationship Id="rId9" Type="http://schemas.openxmlformats.org/officeDocument/2006/relationships/image" Target="../media/image39.sv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21.png"/><Relationship Id="rId3" Type="http://schemas.openxmlformats.org/officeDocument/2006/relationships/image" Target="../media/image68.png"/><Relationship Id="rId7" Type="http://schemas.openxmlformats.org/officeDocument/2006/relationships/image" Target="../media/image71.sv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98.jpeg"/><Relationship Id="rId10" Type="http://schemas.openxmlformats.org/officeDocument/2006/relationships/image" Target="../media/image74.png"/><Relationship Id="rId4" Type="http://schemas.openxmlformats.org/officeDocument/2006/relationships/image" Target="../media/image69.svg"/><Relationship Id="rId9" Type="http://schemas.openxmlformats.org/officeDocument/2006/relationships/image" Target="../media/image73.sv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21.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99.png"/><Relationship Id="rId7" Type="http://schemas.openxmlformats.org/officeDocument/2006/relationships/image" Target="../media/image34.png"/><Relationship Id="rId2" Type="http://schemas.openxmlformats.org/officeDocument/2006/relationships/image" Target="../media/image78.jpe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20.png"/><Relationship Id="rId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100.sv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45.svg"/><Relationship Id="rId7" Type="http://schemas.openxmlformats.org/officeDocument/2006/relationships/image" Target="../media/image79.jpe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5.svg"/><Relationship Id="rId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38.png"/><Relationship Id="rId9" Type="http://schemas.openxmlformats.org/officeDocument/2006/relationships/image" Target="../media/image102.sv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84.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svg"/><Relationship Id="rId7" Type="http://schemas.openxmlformats.org/officeDocument/2006/relationships/image" Target="../media/image104.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5.jpeg"/><Relationship Id="rId5" Type="http://schemas.openxmlformats.org/officeDocument/2006/relationships/image" Target="../media/image41.svg"/><Relationship Id="rId10" Type="http://schemas.openxmlformats.org/officeDocument/2006/relationships/image" Target="../media/image20.png"/><Relationship Id="rId4" Type="http://schemas.openxmlformats.org/officeDocument/2006/relationships/image" Target="../media/image40.png"/><Relationship Id="rId9" Type="http://schemas.openxmlformats.org/officeDocument/2006/relationships/image" Target="../media/image39.svg"/></Relationships>
</file>

<file path=ppt/slides/_rels/slide2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5.svg"/><Relationship Id="rId7"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06.jpe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20.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107.jpe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25.svg"/><Relationship Id="rId7"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1.sv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5.svg"/><Relationship Id="rId3" Type="http://schemas.openxmlformats.org/officeDocument/2006/relationships/image" Target="../media/image108.jpeg"/><Relationship Id="rId7" Type="http://schemas.openxmlformats.org/officeDocument/2006/relationships/image" Target="../media/image64.svg"/><Relationship Id="rId12" Type="http://schemas.openxmlformats.org/officeDocument/2006/relationships/image" Target="../media/image4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39.svg"/><Relationship Id="rId5" Type="http://schemas.openxmlformats.org/officeDocument/2006/relationships/image" Target="../media/image67.svg"/><Relationship Id="rId10" Type="http://schemas.openxmlformats.org/officeDocument/2006/relationships/image" Target="../media/image38.png"/><Relationship Id="rId4" Type="http://schemas.openxmlformats.org/officeDocument/2006/relationships/image" Target="../media/image66.png"/><Relationship Id="rId9"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svg"/><Relationship Id="rId7" Type="http://schemas.openxmlformats.org/officeDocument/2006/relationships/image" Target="../media/image73.svg"/><Relationship Id="rId12" Type="http://schemas.openxmlformats.org/officeDocument/2006/relationships/image" Target="../media/image110.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109.png"/><Relationship Id="rId5" Type="http://schemas.openxmlformats.org/officeDocument/2006/relationships/image" Target="../media/image71.svg"/><Relationship Id="rId10" Type="http://schemas.openxmlformats.org/officeDocument/2006/relationships/image" Target="../media/image20.png"/><Relationship Id="rId4" Type="http://schemas.openxmlformats.org/officeDocument/2006/relationships/image" Target="../media/image70.png"/><Relationship Id="rId9" Type="http://schemas.openxmlformats.org/officeDocument/2006/relationships/image" Target="../media/image75.sv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5.svg"/><Relationship Id="rId7" Type="http://schemas.openxmlformats.org/officeDocument/2006/relationships/image" Target="../media/image4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1.svg"/><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99.png"/><Relationship Id="rId7" Type="http://schemas.openxmlformats.org/officeDocument/2006/relationships/image" Target="../media/image34.png"/><Relationship Id="rId2" Type="http://schemas.openxmlformats.org/officeDocument/2006/relationships/image" Target="../media/image78.jpe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20.png"/><Relationship Id="rId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100.svg"/><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12.svg"/><Relationship Id="rId3" Type="http://schemas.openxmlformats.org/officeDocument/2006/relationships/image" Target="../media/image45.svg"/><Relationship Id="rId7" Type="http://schemas.openxmlformats.org/officeDocument/2006/relationships/image" Target="../media/image39.svg"/><Relationship Id="rId12" Type="http://schemas.openxmlformats.org/officeDocument/2006/relationships/image" Target="../media/image111.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81.svg"/><Relationship Id="rId5" Type="http://schemas.openxmlformats.org/officeDocument/2006/relationships/image" Target="../media/image35.svg"/><Relationship Id="rId10" Type="http://schemas.openxmlformats.org/officeDocument/2006/relationships/image" Target="../media/image80.png"/><Relationship Id="rId4" Type="http://schemas.openxmlformats.org/officeDocument/2006/relationships/image" Target="../media/image34.png"/><Relationship Id="rId9" Type="http://schemas.openxmlformats.org/officeDocument/2006/relationships/image" Target="../media/image79.jpeg"/></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84.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113.png"/></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5.svg"/><Relationship Id="rId7" Type="http://schemas.openxmlformats.org/officeDocument/2006/relationships/image" Target="../media/image39.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5.svg"/><Relationship Id="rId10" Type="http://schemas.openxmlformats.org/officeDocument/2006/relationships/image" Target="../media/image115.png"/><Relationship Id="rId4" Type="http://schemas.openxmlformats.org/officeDocument/2006/relationships/image" Target="../media/image34.png"/><Relationship Id="rId9" Type="http://schemas.openxmlformats.org/officeDocument/2006/relationships/image" Target="../media/image114.png"/></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5.svg"/><Relationship Id="rId7" Type="http://schemas.openxmlformats.org/officeDocument/2006/relationships/image" Target="../media/image39.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116.png"/><Relationship Id="rId5" Type="http://schemas.openxmlformats.org/officeDocument/2006/relationships/image" Target="../media/image35.svg"/><Relationship Id="rId10" Type="http://schemas.openxmlformats.org/officeDocument/2006/relationships/image" Target="../media/image37.svg"/><Relationship Id="rId4" Type="http://schemas.openxmlformats.org/officeDocument/2006/relationships/image" Target="../media/image34.png"/><Relationship Id="rId9"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4.png"/><Relationship Id="rId7" Type="http://schemas.openxmlformats.org/officeDocument/2006/relationships/image" Target="../media/image3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17.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45.svg"/><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118.png"/></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121.png"/></Relationships>
</file>

<file path=ppt/slides/_rels/slide4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20.pn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96.jpeg"/><Relationship Id="rId7"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39.svg"/></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4.svg"/><Relationship Id="rId3" Type="http://schemas.openxmlformats.org/officeDocument/2006/relationships/image" Target="../media/image122.jpeg"/><Relationship Id="rId7" Type="http://schemas.openxmlformats.org/officeDocument/2006/relationships/image" Target="../media/image45.svg"/><Relationship Id="rId12" Type="http://schemas.openxmlformats.org/officeDocument/2006/relationships/image" Target="../media/image6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39.svg"/><Relationship Id="rId5" Type="http://schemas.openxmlformats.org/officeDocument/2006/relationships/image" Target="../media/image67.svg"/><Relationship Id="rId10" Type="http://schemas.openxmlformats.org/officeDocument/2006/relationships/image" Target="../media/image38.png"/><Relationship Id="rId4" Type="http://schemas.openxmlformats.org/officeDocument/2006/relationships/image" Target="../media/image66.png"/><Relationship Id="rId9" Type="http://schemas.openxmlformats.org/officeDocument/2006/relationships/image" Target="../media/image35.svg"/></Relationships>
</file>

<file path=ppt/slides/_rels/slide4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71.svg"/><Relationship Id="rId11" Type="http://schemas.openxmlformats.org/officeDocument/2006/relationships/image" Target="../media/image123.jpe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99.png"/><Relationship Id="rId7" Type="http://schemas.openxmlformats.org/officeDocument/2006/relationships/image" Target="../media/image45.svg"/><Relationship Id="rId2" Type="http://schemas.openxmlformats.org/officeDocument/2006/relationships/image" Target="../media/image78.jpe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39.svg"/><Relationship Id="rId5" Type="http://schemas.openxmlformats.org/officeDocument/2006/relationships/image" Target="../media/image20.png"/><Relationship Id="rId10" Type="http://schemas.openxmlformats.org/officeDocument/2006/relationships/image" Target="../media/image38.png"/><Relationship Id="rId4" Type="http://schemas.openxmlformats.org/officeDocument/2006/relationships/image" Target="../media/image100.svg"/><Relationship Id="rId9" Type="http://schemas.openxmlformats.org/officeDocument/2006/relationships/image" Target="../media/image35.svg"/></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39.svg"/><Relationship Id="rId3" Type="http://schemas.openxmlformats.org/officeDocument/2006/relationships/image" Target="../media/image79.jpeg"/><Relationship Id="rId7" Type="http://schemas.openxmlformats.org/officeDocument/2006/relationships/image" Target="../media/image125.svg"/><Relationship Id="rId12"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35.svg"/><Relationship Id="rId5" Type="http://schemas.openxmlformats.org/officeDocument/2006/relationships/image" Target="../media/image81.svg"/><Relationship Id="rId10" Type="http://schemas.openxmlformats.org/officeDocument/2006/relationships/image" Target="../media/image34.png"/><Relationship Id="rId4" Type="http://schemas.openxmlformats.org/officeDocument/2006/relationships/image" Target="../media/image80.png"/><Relationship Id="rId9" Type="http://schemas.openxmlformats.org/officeDocument/2006/relationships/image" Target="../media/image45.svg"/></Relationships>
</file>

<file path=ppt/slides/_rels/slide4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84.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image" Target="../media/image20.pn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85.svg"/><Relationship Id="rId9" Type="http://schemas.openxmlformats.org/officeDocument/2006/relationships/image" Target="../media/image28.png"/><Relationship Id="rId14" Type="http://schemas.openxmlformats.org/officeDocument/2006/relationships/image" Target="../media/image33.svg"/></Relationships>
</file>

<file path=ppt/slides/_rels/slide4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4.png"/><Relationship Id="rId7" Type="http://schemas.openxmlformats.org/officeDocument/2006/relationships/image" Target="../media/image3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27.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45.sv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1.svg"/><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4.png"/><Relationship Id="rId7" Type="http://schemas.openxmlformats.org/officeDocument/2006/relationships/image" Target="../media/image3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28.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45.svg"/><Relationship Id="rId9" Type="http://schemas.openxmlformats.org/officeDocument/2006/relationships/image" Target="../media/image38.png"/></Relationships>
</file>

<file path=ppt/slides/_rels/slide5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129.jpeg"/></Relationships>
</file>

<file path=ppt/slides/_rels/slide5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20.pn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5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96.jpeg"/></Relationships>
</file>

<file path=ppt/slides/_rels/slide5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slideLayout" Target="../slideLayouts/slideLayout7.xml"/><Relationship Id="rId7"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svg"/><Relationship Id="rId11" Type="http://schemas.openxmlformats.org/officeDocument/2006/relationships/image" Target="../media/image130.jpeg"/><Relationship Id="rId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20.png"/><Relationship Id="rId9" Type="http://schemas.openxmlformats.org/officeDocument/2006/relationships/image" Target="../media/image38.png"/></Relationships>
</file>

<file path=ppt/slides/_rels/slide55.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18" Type="http://schemas.openxmlformats.org/officeDocument/2006/relationships/image" Target="../media/image147.png"/><Relationship Id="rId3" Type="http://schemas.openxmlformats.org/officeDocument/2006/relationships/image" Target="../media/image132.svg"/><Relationship Id="rId21" Type="http://schemas.openxmlformats.org/officeDocument/2006/relationships/image" Target="../media/image150.svg"/><Relationship Id="rId7" Type="http://schemas.openxmlformats.org/officeDocument/2006/relationships/image" Target="../media/image136.svg"/><Relationship Id="rId12" Type="http://schemas.openxmlformats.org/officeDocument/2006/relationships/image" Target="../media/image141.png"/><Relationship Id="rId17" Type="http://schemas.openxmlformats.org/officeDocument/2006/relationships/image" Target="../media/image146.svg"/><Relationship Id="rId2" Type="http://schemas.openxmlformats.org/officeDocument/2006/relationships/image" Target="../media/image131.png"/><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140.svg"/><Relationship Id="rId24" Type="http://schemas.openxmlformats.org/officeDocument/2006/relationships/image" Target="../media/image21.png"/><Relationship Id="rId5" Type="http://schemas.openxmlformats.org/officeDocument/2006/relationships/image" Target="../media/image134.svg"/><Relationship Id="rId15" Type="http://schemas.openxmlformats.org/officeDocument/2006/relationships/image" Target="../media/image144.svg"/><Relationship Id="rId23" Type="http://schemas.openxmlformats.org/officeDocument/2006/relationships/image" Target="../media/image69.svg"/><Relationship Id="rId10" Type="http://schemas.openxmlformats.org/officeDocument/2006/relationships/image" Target="../media/image139.png"/><Relationship Id="rId19" Type="http://schemas.openxmlformats.org/officeDocument/2006/relationships/image" Target="../media/image148.svg"/><Relationship Id="rId4" Type="http://schemas.openxmlformats.org/officeDocument/2006/relationships/image" Target="../media/image133.png"/><Relationship Id="rId9" Type="http://schemas.openxmlformats.org/officeDocument/2006/relationships/image" Target="../media/image138.svg"/><Relationship Id="rId14" Type="http://schemas.openxmlformats.org/officeDocument/2006/relationships/image" Target="../media/image143.png"/><Relationship Id="rId22"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25.svg"/><Relationship Id="rId21" Type="http://schemas.openxmlformats.org/officeDocument/2006/relationships/image" Target="../media/image59.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24.png"/><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9.svg"/><Relationship Id="rId24" Type="http://schemas.openxmlformats.org/officeDocument/2006/relationships/image" Target="../media/image62.svg"/><Relationship Id="rId5" Type="http://schemas.openxmlformats.org/officeDocument/2006/relationships/image" Target="../media/image41.sv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0.png"/><Relationship Id="rId9" Type="http://schemas.openxmlformats.org/officeDocument/2006/relationships/image" Target="../media/image47.png"/><Relationship Id="rId14" Type="http://schemas.openxmlformats.org/officeDocument/2006/relationships/image" Target="../media/image52.svg"/><Relationship Id="rId22" Type="http://schemas.openxmlformats.org/officeDocument/2006/relationships/image" Target="../media/image60.sv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6.png"/><Relationship Id="rId3" Type="http://schemas.openxmlformats.org/officeDocument/2006/relationships/image" Target="../media/image45.svg"/><Relationship Id="rId7" Type="http://schemas.openxmlformats.org/officeDocument/2006/relationships/image" Target="../media/image35.svg"/><Relationship Id="rId12" Type="http://schemas.openxmlformats.org/officeDocument/2006/relationships/image" Target="../media/image65.jpe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21.png"/><Relationship Id="rId5" Type="http://schemas.openxmlformats.org/officeDocument/2006/relationships/image" Target="../media/image64.svg"/><Relationship Id="rId10" Type="http://schemas.openxmlformats.org/officeDocument/2006/relationships/image" Target="../media/image20.png"/><Relationship Id="rId4" Type="http://schemas.openxmlformats.org/officeDocument/2006/relationships/image" Target="../media/image63.png"/><Relationship Id="rId9" Type="http://schemas.openxmlformats.org/officeDocument/2006/relationships/image" Target="../media/image39.svg"/><Relationship Id="rId14" Type="http://schemas.openxmlformats.org/officeDocument/2006/relationships/image" Target="../media/image67.svg"/></Relationships>
</file>

<file path=ppt/slides/_rels/slide8.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7.jpe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1.svg"/><Relationship Id="rId11" Type="http://schemas.openxmlformats.org/officeDocument/2006/relationships/image" Target="../media/image20.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8.jpeg"/><Relationship Id="rId7" Type="http://schemas.openxmlformats.org/officeDocument/2006/relationships/image" Target="../media/image3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21.png"/><Relationship Id="rId5" Type="http://schemas.openxmlformats.org/officeDocument/2006/relationships/image" Target="../media/image45.svg"/><Relationship Id="rId10" Type="http://schemas.openxmlformats.org/officeDocument/2006/relationships/image" Target="../media/image20.png"/><Relationship Id="rId4" Type="http://schemas.openxmlformats.org/officeDocument/2006/relationships/image" Target="../media/image44.png"/><Relationship Id="rId9"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36516" y="-546697"/>
            <a:ext cx="13399784" cy="11603609"/>
            <a:chOff x="0" y="0"/>
            <a:chExt cx="17866379" cy="15471479"/>
          </a:xfrm>
        </p:grpSpPr>
        <p:sp>
          <p:nvSpPr>
            <p:cNvPr id="3" name="Freeform 3"/>
            <p:cNvSpPr/>
            <p:nvPr/>
          </p:nvSpPr>
          <p:spPr>
            <a:xfrm>
              <a:off x="0" y="0"/>
              <a:ext cx="17866361" cy="15471394"/>
            </a:xfrm>
            <a:custGeom>
              <a:avLst/>
              <a:gdLst/>
              <a:ahLst/>
              <a:cxnLst/>
              <a:rect l="l" t="t" r="r" b="b"/>
              <a:pathLst>
                <a:path w="17866361" h="15471394">
                  <a:moveTo>
                    <a:pt x="13399770" y="0"/>
                  </a:moveTo>
                  <a:lnTo>
                    <a:pt x="4466590" y="0"/>
                  </a:lnTo>
                  <a:lnTo>
                    <a:pt x="0" y="7735697"/>
                  </a:lnTo>
                  <a:lnTo>
                    <a:pt x="4466590" y="15471394"/>
                  </a:lnTo>
                  <a:lnTo>
                    <a:pt x="13399771" y="15471394"/>
                  </a:lnTo>
                  <a:lnTo>
                    <a:pt x="17866361" y="7735697"/>
                  </a:lnTo>
                  <a:close/>
                </a:path>
              </a:pathLst>
            </a:custGeom>
            <a:blipFill>
              <a:blip r:embed="rId2"/>
              <a:stretch>
                <a:fillRect l="-51028" r="-51028"/>
              </a:stretch>
            </a:blipFill>
          </p:spPr>
        </p:sp>
      </p:grpSp>
      <p:sp>
        <p:nvSpPr>
          <p:cNvPr id="4" name="Freeform 4"/>
          <p:cNvSpPr/>
          <p:nvPr/>
        </p:nvSpPr>
        <p:spPr>
          <a:xfrm>
            <a:off x="14449980" y="7866266"/>
            <a:ext cx="2984182" cy="2611159"/>
          </a:xfrm>
          <a:custGeom>
            <a:avLst/>
            <a:gdLst/>
            <a:ahLst/>
            <a:cxnLst/>
            <a:rect l="l" t="t" r="r" b="b"/>
            <a:pathLst>
              <a:path w="2984182" h="2611159">
                <a:moveTo>
                  <a:pt x="0" y="0"/>
                </a:moveTo>
                <a:lnTo>
                  <a:pt x="2984182" y="0"/>
                </a:lnTo>
                <a:lnTo>
                  <a:pt x="2984182" y="2611159"/>
                </a:lnTo>
                <a:lnTo>
                  <a:pt x="0" y="26111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944032" y="-19362"/>
            <a:ext cx="3030318" cy="2651528"/>
          </a:xfrm>
          <a:custGeom>
            <a:avLst/>
            <a:gdLst/>
            <a:ahLst/>
            <a:cxnLst/>
            <a:rect l="l" t="t" r="r" b="b"/>
            <a:pathLst>
              <a:path w="3030318" h="2651528">
                <a:moveTo>
                  <a:pt x="0" y="0"/>
                </a:moveTo>
                <a:lnTo>
                  <a:pt x="3030318" y="0"/>
                </a:lnTo>
                <a:lnTo>
                  <a:pt x="3030318" y="2651528"/>
                </a:lnTo>
                <a:lnTo>
                  <a:pt x="0" y="26515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436516" y="2632167"/>
            <a:ext cx="2997646" cy="2622940"/>
          </a:xfrm>
          <a:custGeom>
            <a:avLst/>
            <a:gdLst/>
            <a:ahLst/>
            <a:cxnLst/>
            <a:rect l="l" t="t" r="r" b="b"/>
            <a:pathLst>
              <a:path w="2997646" h="2622940">
                <a:moveTo>
                  <a:pt x="0" y="0"/>
                </a:moveTo>
                <a:lnTo>
                  <a:pt x="2997646" y="0"/>
                </a:lnTo>
                <a:lnTo>
                  <a:pt x="2997646" y="2622940"/>
                </a:lnTo>
                <a:lnTo>
                  <a:pt x="0" y="26229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2957889" y="5255107"/>
            <a:ext cx="2984182" cy="2611159"/>
          </a:xfrm>
          <a:custGeom>
            <a:avLst/>
            <a:gdLst/>
            <a:ahLst/>
            <a:cxnLst/>
            <a:rect l="l" t="t" r="r" b="b"/>
            <a:pathLst>
              <a:path w="2984182" h="2611159">
                <a:moveTo>
                  <a:pt x="0" y="0"/>
                </a:moveTo>
                <a:lnTo>
                  <a:pt x="2984182" y="0"/>
                </a:lnTo>
                <a:lnTo>
                  <a:pt x="2984182" y="2611159"/>
                </a:lnTo>
                <a:lnTo>
                  <a:pt x="0" y="26111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4449980" y="5255107"/>
            <a:ext cx="2984182" cy="2611159"/>
          </a:xfrm>
          <a:custGeom>
            <a:avLst/>
            <a:gdLst/>
            <a:ahLst/>
            <a:cxnLst/>
            <a:rect l="l" t="t" r="r" b="b"/>
            <a:pathLst>
              <a:path w="2984182" h="2611159">
                <a:moveTo>
                  <a:pt x="0" y="0"/>
                </a:moveTo>
                <a:lnTo>
                  <a:pt x="2984182" y="0"/>
                </a:lnTo>
                <a:lnTo>
                  <a:pt x="2984182" y="2611159"/>
                </a:lnTo>
                <a:lnTo>
                  <a:pt x="0" y="26111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2942398" y="2632167"/>
            <a:ext cx="3007063" cy="2631180"/>
          </a:xfrm>
          <a:custGeom>
            <a:avLst/>
            <a:gdLst/>
            <a:ahLst/>
            <a:cxnLst/>
            <a:rect l="l" t="t" r="r" b="b"/>
            <a:pathLst>
              <a:path w="3007063" h="2631180">
                <a:moveTo>
                  <a:pt x="0" y="0"/>
                </a:moveTo>
                <a:lnTo>
                  <a:pt x="3007063" y="0"/>
                </a:lnTo>
                <a:lnTo>
                  <a:pt x="3007063" y="2631180"/>
                </a:lnTo>
                <a:lnTo>
                  <a:pt x="0" y="263118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1877944" y="2661552"/>
            <a:ext cx="802213" cy="701937"/>
          </a:xfrm>
          <a:custGeom>
            <a:avLst/>
            <a:gdLst/>
            <a:ahLst/>
            <a:cxnLst/>
            <a:rect l="l" t="t" r="r" b="b"/>
            <a:pathLst>
              <a:path w="802213" h="701937">
                <a:moveTo>
                  <a:pt x="0" y="0"/>
                </a:moveTo>
                <a:lnTo>
                  <a:pt x="802213" y="0"/>
                </a:lnTo>
                <a:lnTo>
                  <a:pt x="802213" y="701937"/>
                </a:lnTo>
                <a:lnTo>
                  <a:pt x="0" y="70193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12359701" y="2674393"/>
            <a:ext cx="845737" cy="740020"/>
          </a:xfrm>
          <a:custGeom>
            <a:avLst/>
            <a:gdLst/>
            <a:ahLst/>
            <a:cxnLst/>
            <a:rect l="l" t="t" r="r" b="b"/>
            <a:pathLst>
              <a:path w="845737" h="740020">
                <a:moveTo>
                  <a:pt x="0" y="0"/>
                </a:moveTo>
                <a:lnTo>
                  <a:pt x="845737" y="0"/>
                </a:lnTo>
                <a:lnTo>
                  <a:pt x="845737" y="740020"/>
                </a:lnTo>
                <a:lnTo>
                  <a:pt x="0" y="7400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2496571" y="8068863"/>
            <a:ext cx="902266" cy="789483"/>
          </a:xfrm>
          <a:custGeom>
            <a:avLst/>
            <a:gdLst/>
            <a:ahLst/>
            <a:cxnLst/>
            <a:rect l="l" t="t" r="r" b="b"/>
            <a:pathLst>
              <a:path w="902266" h="789483">
                <a:moveTo>
                  <a:pt x="0" y="0"/>
                </a:moveTo>
                <a:lnTo>
                  <a:pt x="902266" y="0"/>
                </a:lnTo>
                <a:lnTo>
                  <a:pt x="902266" y="789483"/>
                </a:lnTo>
                <a:lnTo>
                  <a:pt x="0" y="78948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a:off x="12967100" y="7856741"/>
            <a:ext cx="2984182" cy="2611159"/>
          </a:xfrm>
          <a:custGeom>
            <a:avLst/>
            <a:gdLst/>
            <a:ahLst/>
            <a:cxnLst/>
            <a:rect l="l" t="t" r="r" b="b"/>
            <a:pathLst>
              <a:path w="2984182" h="2611159">
                <a:moveTo>
                  <a:pt x="0" y="0"/>
                </a:moveTo>
                <a:lnTo>
                  <a:pt x="2984182" y="0"/>
                </a:lnTo>
                <a:lnTo>
                  <a:pt x="2984182" y="2611159"/>
                </a:lnTo>
                <a:lnTo>
                  <a:pt x="0" y="26111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4" name="Group 14"/>
          <p:cNvGrpSpPr/>
          <p:nvPr/>
        </p:nvGrpSpPr>
        <p:grpSpPr>
          <a:xfrm>
            <a:off x="132548" y="9374317"/>
            <a:ext cx="3822125" cy="747945"/>
            <a:chOff x="0" y="0"/>
            <a:chExt cx="5096167" cy="997260"/>
          </a:xfrm>
        </p:grpSpPr>
        <p:sp>
          <p:nvSpPr>
            <p:cNvPr id="15" name="Freeform 15"/>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1"/>
              <a:stretch>
                <a:fillRect t="-255" b="-260"/>
              </a:stretch>
            </a:blipFill>
          </p:spPr>
        </p:sp>
      </p:grpSp>
      <p:sp>
        <p:nvSpPr>
          <p:cNvPr id="16" name="Freeform 16"/>
          <p:cNvSpPr/>
          <p:nvPr/>
        </p:nvSpPr>
        <p:spPr>
          <a:xfrm>
            <a:off x="0" y="-19362"/>
            <a:ext cx="1927340" cy="1203920"/>
          </a:xfrm>
          <a:custGeom>
            <a:avLst/>
            <a:gdLst/>
            <a:ahLst/>
            <a:cxnLst/>
            <a:rect l="l" t="t" r="r" b="b"/>
            <a:pathLst>
              <a:path w="1927340" h="1203920">
                <a:moveTo>
                  <a:pt x="0" y="0"/>
                </a:moveTo>
                <a:lnTo>
                  <a:pt x="1927340" y="0"/>
                </a:lnTo>
                <a:lnTo>
                  <a:pt x="1927340" y="1203920"/>
                </a:lnTo>
                <a:lnTo>
                  <a:pt x="0" y="1203920"/>
                </a:lnTo>
                <a:lnTo>
                  <a:pt x="0" y="0"/>
                </a:lnTo>
                <a:close/>
              </a:path>
            </a:pathLst>
          </a:custGeom>
          <a:blipFill>
            <a:blip r:embed="rId22"/>
            <a:stretch>
              <a:fillRect/>
            </a:stretch>
          </a:blipFill>
        </p:spPr>
      </p:sp>
      <p:sp>
        <p:nvSpPr>
          <p:cNvPr id="17" name="TextBox 17"/>
          <p:cNvSpPr txBox="1"/>
          <p:nvPr/>
        </p:nvSpPr>
        <p:spPr>
          <a:xfrm>
            <a:off x="462083" y="3955968"/>
            <a:ext cx="13426496" cy="1529207"/>
          </a:xfrm>
          <a:prstGeom prst="rect">
            <a:avLst/>
          </a:prstGeom>
        </p:spPr>
        <p:txBody>
          <a:bodyPr lIns="0" tIns="0" rIns="0" bIns="0" rtlCol="0" anchor="t">
            <a:spAutoFit/>
          </a:bodyPr>
          <a:lstStyle/>
          <a:p>
            <a:pPr algn="ctr">
              <a:lnSpc>
                <a:spcPts val="5359"/>
              </a:lnSpc>
            </a:pPr>
            <a:r>
              <a:rPr lang="en-US" sz="6000" b="1">
                <a:solidFill>
                  <a:srgbClr val="000000"/>
                </a:solidFill>
                <a:latin typeface="Times New Roman Bold"/>
                <a:ea typeface="Times New Roman Bold"/>
                <a:cs typeface="Times New Roman Bold"/>
                <a:sym typeface="Times New Roman Bold"/>
              </a:rPr>
              <a:t>Leveraging machine learning for Data Loss Prevention</a:t>
            </a:r>
          </a:p>
        </p:txBody>
      </p:sp>
      <p:sp>
        <p:nvSpPr>
          <p:cNvPr id="18" name="TextBox 18"/>
          <p:cNvSpPr txBox="1"/>
          <p:nvPr/>
        </p:nvSpPr>
        <p:spPr>
          <a:xfrm>
            <a:off x="4564330" y="6095629"/>
            <a:ext cx="4579669" cy="739140"/>
          </a:xfrm>
          <a:prstGeom prst="rect">
            <a:avLst/>
          </a:prstGeom>
        </p:spPr>
        <p:txBody>
          <a:bodyPr lIns="0" tIns="0" rIns="0" bIns="0" rtlCol="0" anchor="t">
            <a:spAutoFit/>
          </a:bodyPr>
          <a:lstStyle/>
          <a:p>
            <a:pPr algn="ctr">
              <a:lnSpc>
                <a:spcPts val="5459"/>
              </a:lnSpc>
            </a:pPr>
            <a:r>
              <a:rPr lang="en-US" sz="3900" b="1">
                <a:solidFill>
                  <a:srgbClr val="000000"/>
                </a:solidFill>
                <a:latin typeface="Times New Roman Bold"/>
                <a:ea typeface="Times New Roman Bold"/>
                <a:cs typeface="Times New Roman Bold"/>
                <a:sym typeface="Times New Roman Bold"/>
              </a:rPr>
              <a:t>24-25J-003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32548" y="9374317"/>
            <a:ext cx="3822125" cy="747945"/>
            <a:chOff x="0" y="0"/>
            <a:chExt cx="5096167" cy="997260"/>
          </a:xfrm>
        </p:grpSpPr>
        <p:sp>
          <p:nvSpPr>
            <p:cNvPr id="5" name="Freeform 5"/>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7"/>
              <a:stretch>
                <a:fillRect t="-255" b="-260"/>
              </a:stretch>
            </a:blipFill>
          </p:spPr>
        </p:sp>
      </p:grpSp>
      <p:grpSp>
        <p:nvGrpSpPr>
          <p:cNvPr id="6" name="Group 6"/>
          <p:cNvGrpSpPr/>
          <p:nvPr/>
        </p:nvGrpSpPr>
        <p:grpSpPr>
          <a:xfrm>
            <a:off x="862780" y="925263"/>
            <a:ext cx="16230600" cy="1318985"/>
            <a:chOff x="0" y="0"/>
            <a:chExt cx="21640800" cy="1758647"/>
          </a:xfrm>
        </p:grpSpPr>
        <p:sp>
          <p:nvSpPr>
            <p:cNvPr id="7" name="Freeform 7"/>
            <p:cNvSpPr/>
            <p:nvPr/>
          </p:nvSpPr>
          <p:spPr>
            <a:xfrm>
              <a:off x="0" y="0"/>
              <a:ext cx="21640800" cy="1758696"/>
            </a:xfrm>
            <a:custGeom>
              <a:avLst/>
              <a:gdLst/>
              <a:ahLst/>
              <a:cxnLst/>
              <a:rect l="l" t="t" r="r" b="b"/>
              <a:pathLst>
                <a:path w="21640800" h="1758696">
                  <a:moveTo>
                    <a:pt x="0" y="0"/>
                  </a:moveTo>
                  <a:lnTo>
                    <a:pt x="21640800" y="0"/>
                  </a:lnTo>
                  <a:lnTo>
                    <a:pt x="21640800" y="1758696"/>
                  </a:lnTo>
                  <a:lnTo>
                    <a:pt x="0" y="1758696"/>
                  </a:lnTo>
                  <a:lnTo>
                    <a:pt x="0" y="0"/>
                  </a:lnTo>
                  <a:close/>
                </a:path>
              </a:pathLst>
            </a:custGeom>
            <a:blipFill>
              <a:blip r:embed="rId8"/>
              <a:stretch>
                <a:fillRect t="-213680" b="-213677"/>
              </a:stretch>
            </a:blipFill>
          </p:spPr>
        </p:sp>
      </p:grpSp>
      <p:sp>
        <p:nvSpPr>
          <p:cNvPr id="8" name="Freeform 8"/>
          <p:cNvSpPr/>
          <p:nvPr/>
        </p:nvSpPr>
        <p:spPr>
          <a:xfrm>
            <a:off x="862780" y="2625164"/>
            <a:ext cx="16230600" cy="2375450"/>
          </a:xfrm>
          <a:custGeom>
            <a:avLst/>
            <a:gdLst/>
            <a:ahLst/>
            <a:cxnLst/>
            <a:rect l="l" t="t" r="r" b="b"/>
            <a:pathLst>
              <a:path w="16230600" h="2375450">
                <a:moveTo>
                  <a:pt x="0" y="0"/>
                </a:moveTo>
                <a:lnTo>
                  <a:pt x="16230600" y="0"/>
                </a:lnTo>
                <a:lnTo>
                  <a:pt x="16230600" y="2375450"/>
                </a:lnTo>
                <a:lnTo>
                  <a:pt x="0" y="23754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862780" y="5263373"/>
            <a:ext cx="16230600" cy="3395287"/>
          </a:xfrm>
          <a:custGeom>
            <a:avLst/>
            <a:gdLst/>
            <a:ahLst/>
            <a:cxnLst/>
            <a:rect l="l" t="t" r="r" b="b"/>
            <a:pathLst>
              <a:path w="16230600" h="3395287">
                <a:moveTo>
                  <a:pt x="0" y="0"/>
                </a:moveTo>
                <a:lnTo>
                  <a:pt x="16230600" y="0"/>
                </a:lnTo>
                <a:lnTo>
                  <a:pt x="16230600" y="3395287"/>
                </a:lnTo>
                <a:lnTo>
                  <a:pt x="0" y="339528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1082052" y="1031353"/>
            <a:ext cx="9968643" cy="821182"/>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SPECIFIC AND SUB-OBJECTIVES</a:t>
            </a:r>
          </a:p>
        </p:txBody>
      </p:sp>
      <p:sp>
        <p:nvSpPr>
          <p:cNvPr id="11" name="TextBox 11"/>
          <p:cNvSpPr txBox="1"/>
          <p:nvPr/>
        </p:nvSpPr>
        <p:spPr>
          <a:xfrm>
            <a:off x="1202725" y="2920871"/>
            <a:ext cx="3756082" cy="419100"/>
          </a:xfrm>
          <a:prstGeom prst="rect">
            <a:avLst/>
          </a:prstGeom>
        </p:spPr>
        <p:txBody>
          <a:bodyPr lIns="0" tIns="0" rIns="0" bIns="0" rtlCol="0" anchor="t">
            <a:spAutoFit/>
          </a:bodyPr>
          <a:lstStyle/>
          <a:p>
            <a:pPr algn="ctr">
              <a:lnSpc>
                <a:spcPts val="3479"/>
              </a:lnSpc>
            </a:pPr>
            <a:r>
              <a:rPr lang="en-US" sz="2899" b="1">
                <a:solidFill>
                  <a:srgbClr val="1D1D1F"/>
                </a:solidFill>
                <a:latin typeface="Garet Bold"/>
                <a:ea typeface="Garet Bold"/>
                <a:cs typeface="Garet Bold"/>
                <a:sym typeface="Garet Bold"/>
              </a:rPr>
              <a:t>Specific Objective</a:t>
            </a:r>
          </a:p>
        </p:txBody>
      </p:sp>
      <p:sp>
        <p:nvSpPr>
          <p:cNvPr id="12" name="TextBox 12"/>
          <p:cNvSpPr txBox="1"/>
          <p:nvPr/>
        </p:nvSpPr>
        <p:spPr>
          <a:xfrm>
            <a:off x="1202725" y="3654296"/>
            <a:ext cx="15521149" cy="1076541"/>
          </a:xfrm>
          <a:prstGeom prst="rect">
            <a:avLst/>
          </a:prstGeom>
        </p:spPr>
        <p:txBody>
          <a:bodyPr lIns="0" tIns="0" rIns="0" bIns="0" rtlCol="0" anchor="t">
            <a:spAutoFit/>
          </a:bodyPr>
          <a:lstStyle/>
          <a:p>
            <a:pPr algn="l">
              <a:lnSpc>
                <a:spcPts val="2877"/>
              </a:lnSpc>
            </a:pPr>
            <a:r>
              <a:rPr lang="en-US" sz="2400">
                <a:solidFill>
                  <a:srgbClr val="1D1D1F"/>
                </a:solidFill>
                <a:latin typeface="Garet"/>
                <a:ea typeface="Garet"/>
                <a:cs typeface="Garet"/>
                <a:sym typeface="Garet"/>
              </a:rPr>
              <a:t>To develop a machine learning-based system for detecting malicious URLs and anonymouslogin activities while capturing unauthorized user photos for enhanced security.</a:t>
            </a:r>
          </a:p>
          <a:p>
            <a:pPr algn="l">
              <a:lnSpc>
                <a:spcPts val="2879"/>
              </a:lnSpc>
            </a:pPr>
            <a:endParaRPr lang="en-US" sz="2400">
              <a:solidFill>
                <a:srgbClr val="1D1D1F"/>
              </a:solidFill>
              <a:latin typeface="Garet"/>
              <a:ea typeface="Garet"/>
              <a:cs typeface="Garet"/>
              <a:sym typeface="Garet"/>
            </a:endParaRPr>
          </a:p>
        </p:txBody>
      </p:sp>
      <p:sp>
        <p:nvSpPr>
          <p:cNvPr id="13" name="TextBox 13"/>
          <p:cNvSpPr txBox="1"/>
          <p:nvPr/>
        </p:nvSpPr>
        <p:spPr>
          <a:xfrm>
            <a:off x="1082052" y="5562917"/>
            <a:ext cx="3756082" cy="419100"/>
          </a:xfrm>
          <a:prstGeom prst="rect">
            <a:avLst/>
          </a:prstGeom>
        </p:spPr>
        <p:txBody>
          <a:bodyPr lIns="0" tIns="0" rIns="0" bIns="0" rtlCol="0" anchor="t">
            <a:spAutoFit/>
          </a:bodyPr>
          <a:lstStyle/>
          <a:p>
            <a:pPr algn="ctr">
              <a:lnSpc>
                <a:spcPts val="3479"/>
              </a:lnSpc>
            </a:pPr>
            <a:r>
              <a:rPr lang="en-US" sz="2899" b="1">
                <a:solidFill>
                  <a:srgbClr val="1D1D1F"/>
                </a:solidFill>
                <a:latin typeface="Garet Bold"/>
                <a:ea typeface="Garet Bold"/>
                <a:cs typeface="Garet Bold"/>
                <a:sym typeface="Garet Bold"/>
              </a:rPr>
              <a:t>Sub Objective</a:t>
            </a:r>
          </a:p>
        </p:txBody>
      </p:sp>
      <p:sp>
        <p:nvSpPr>
          <p:cNvPr id="14" name="TextBox 14"/>
          <p:cNvSpPr txBox="1"/>
          <p:nvPr/>
        </p:nvSpPr>
        <p:spPr>
          <a:xfrm>
            <a:off x="1217506" y="6048341"/>
            <a:ext cx="15521149" cy="2369439"/>
          </a:xfrm>
          <a:prstGeom prst="rect">
            <a:avLst/>
          </a:prstGeom>
        </p:spPr>
        <p:txBody>
          <a:bodyPr lIns="0" tIns="0" rIns="0" bIns="0" rtlCol="0" anchor="t">
            <a:spAutoFit/>
          </a:bodyPr>
          <a:lstStyle/>
          <a:p>
            <a:pPr marL="548640" lvl="2" indent="-182880" algn="l">
              <a:lnSpc>
                <a:spcPts val="4848"/>
              </a:lnSpc>
              <a:buFont typeface="Arial"/>
              <a:buChar char="⚬"/>
            </a:pPr>
            <a:r>
              <a:rPr lang="en-US" sz="2400">
                <a:solidFill>
                  <a:srgbClr val="1D1D1F"/>
                </a:solidFill>
                <a:latin typeface="Garet"/>
                <a:ea typeface="Garet"/>
                <a:cs typeface="Garet"/>
                <a:sym typeface="Garet"/>
              </a:rPr>
              <a:t>Malicious URL Detection.</a:t>
            </a:r>
          </a:p>
          <a:p>
            <a:pPr marL="548640" lvl="2" indent="-182880" algn="l">
              <a:lnSpc>
                <a:spcPts val="4848"/>
              </a:lnSpc>
              <a:buFont typeface="Arial"/>
              <a:buChar char="⚬"/>
            </a:pPr>
            <a:r>
              <a:rPr lang="en-US" sz="2400">
                <a:solidFill>
                  <a:srgbClr val="1D1D1F"/>
                </a:solidFill>
                <a:latin typeface="Garet"/>
                <a:ea typeface="Garet"/>
                <a:cs typeface="Garet"/>
                <a:sym typeface="Garet"/>
              </a:rPr>
              <a:t> Anomalous Login Detection .</a:t>
            </a:r>
          </a:p>
          <a:p>
            <a:pPr marL="548640" lvl="2" indent="-182880" algn="l">
              <a:lnSpc>
                <a:spcPts val="4848"/>
              </a:lnSpc>
              <a:buFont typeface="Arial"/>
              <a:buChar char="⚬"/>
            </a:pPr>
            <a:r>
              <a:rPr lang="en-US" sz="2400">
                <a:solidFill>
                  <a:srgbClr val="1D1D1F"/>
                </a:solidFill>
                <a:latin typeface="Garet"/>
                <a:ea typeface="Garet"/>
                <a:cs typeface="Garet"/>
                <a:sym typeface="Garet"/>
              </a:rPr>
              <a:t>Unauthorized User Photo Capture.</a:t>
            </a:r>
          </a:p>
          <a:p>
            <a:pPr marL="548640" lvl="2" indent="-182880" algn="l">
              <a:lnSpc>
                <a:spcPts val="4848"/>
              </a:lnSpc>
              <a:buFont typeface="Arial"/>
              <a:buChar char="⚬"/>
            </a:pPr>
            <a:r>
              <a:rPr lang="en-US" sz="2400">
                <a:solidFill>
                  <a:srgbClr val="1D1D1F"/>
                </a:solidFill>
                <a:latin typeface="Garet"/>
                <a:ea typeface="Garet"/>
                <a:cs typeface="Garet"/>
                <a:sym typeface="Garet"/>
              </a:rPr>
              <a:t>System Alerting and Response</a:t>
            </a:r>
          </a:p>
        </p:txBody>
      </p:sp>
      <p:sp>
        <p:nvSpPr>
          <p:cNvPr id="15" name="Freeform 15"/>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TextBox 16"/>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IT21175602 |  24-25J-003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67113" y="-179028"/>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21430" y="701820"/>
            <a:ext cx="3114134" cy="2724867"/>
          </a:xfrm>
          <a:custGeom>
            <a:avLst/>
            <a:gdLst/>
            <a:ahLst/>
            <a:cxnLst/>
            <a:rect l="l" t="t" r="r" b="b"/>
            <a:pathLst>
              <a:path w="3114134" h="2724867">
                <a:moveTo>
                  <a:pt x="0" y="0"/>
                </a:moveTo>
                <a:lnTo>
                  <a:pt x="3114134" y="0"/>
                </a:lnTo>
                <a:lnTo>
                  <a:pt x="3114134" y="2724867"/>
                </a:lnTo>
                <a:lnTo>
                  <a:pt x="0" y="2724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700696" y="-109596"/>
            <a:ext cx="4041467" cy="3536283"/>
          </a:xfrm>
          <a:custGeom>
            <a:avLst/>
            <a:gdLst/>
            <a:ahLst/>
            <a:cxnLst/>
            <a:rect l="l" t="t" r="r" b="b"/>
            <a:pathLst>
              <a:path w="4041467" h="3536283">
                <a:moveTo>
                  <a:pt x="0" y="0"/>
                </a:moveTo>
                <a:lnTo>
                  <a:pt x="4041467" y="0"/>
                </a:lnTo>
                <a:lnTo>
                  <a:pt x="4041467" y="3536283"/>
                </a:lnTo>
                <a:lnTo>
                  <a:pt x="0" y="35362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6721430" y="3347730"/>
            <a:ext cx="3085910" cy="2700171"/>
          </a:xfrm>
          <a:custGeom>
            <a:avLst/>
            <a:gdLst/>
            <a:ahLst/>
            <a:cxnLst/>
            <a:rect l="l" t="t" r="r" b="b"/>
            <a:pathLst>
              <a:path w="3085910" h="2700171">
                <a:moveTo>
                  <a:pt x="0" y="0"/>
                </a:moveTo>
                <a:lnTo>
                  <a:pt x="3085910" y="0"/>
                </a:lnTo>
                <a:lnTo>
                  <a:pt x="3085910" y="2700171"/>
                </a:lnTo>
                <a:lnTo>
                  <a:pt x="0" y="27001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844545" y="701820"/>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5255224" y="8006140"/>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2039445" y="71648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5171344" y="8901655"/>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0" name="Group 10"/>
          <p:cNvGrpSpPr/>
          <p:nvPr/>
        </p:nvGrpSpPr>
        <p:grpSpPr>
          <a:xfrm>
            <a:off x="132548" y="9374317"/>
            <a:ext cx="3822125" cy="747945"/>
            <a:chOff x="0" y="0"/>
            <a:chExt cx="5096167" cy="997260"/>
          </a:xfrm>
        </p:grpSpPr>
        <p:sp>
          <p:nvSpPr>
            <p:cNvPr id="11" name="Freeform 11"/>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8"/>
              <a:stretch>
                <a:fillRect t="-255" b="-260"/>
              </a:stretch>
            </a:blipFill>
          </p:spPr>
        </p:sp>
      </p:grpSp>
      <p:sp>
        <p:nvSpPr>
          <p:cNvPr id="12" name="Freeform 12"/>
          <p:cNvSpPr/>
          <p:nvPr/>
        </p:nvSpPr>
        <p:spPr>
          <a:xfrm>
            <a:off x="11425310" y="3624297"/>
            <a:ext cx="4114800" cy="4114800"/>
          </a:xfrm>
          <a:custGeom>
            <a:avLst/>
            <a:gdLst/>
            <a:ahLst/>
            <a:cxnLst/>
            <a:rect l="l" t="t" r="r" b="b"/>
            <a:pathLst>
              <a:path w="4114800" h="4114800">
                <a:moveTo>
                  <a:pt x="0" y="0"/>
                </a:moveTo>
                <a:lnTo>
                  <a:pt x="4114800" y="0"/>
                </a:lnTo>
                <a:lnTo>
                  <a:pt x="4114800" y="4114801"/>
                </a:lnTo>
                <a:lnTo>
                  <a:pt x="0" y="411480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TextBox 13"/>
          <p:cNvSpPr txBox="1"/>
          <p:nvPr/>
        </p:nvSpPr>
        <p:spPr>
          <a:xfrm>
            <a:off x="1590836" y="2351719"/>
            <a:ext cx="11200935" cy="6554919"/>
          </a:xfrm>
          <a:prstGeom prst="rect">
            <a:avLst/>
          </a:prstGeom>
        </p:spPr>
        <p:txBody>
          <a:bodyPr lIns="0" tIns="0" rIns="0" bIns="0" rtlCol="0" anchor="t">
            <a:spAutoFit/>
          </a:bodyPr>
          <a:lstStyle/>
          <a:p>
            <a:pPr marL="785436" lvl="2" indent="-261812" algn="l">
              <a:lnSpc>
                <a:spcPts val="7558"/>
              </a:lnSpc>
              <a:buAutoNum type="arabicPeriod"/>
            </a:pPr>
            <a:r>
              <a:rPr lang="en-US" sz="3435">
                <a:solidFill>
                  <a:srgbClr val="1D1D1F"/>
                </a:solidFill>
                <a:latin typeface="Canva Sans"/>
                <a:ea typeface="Canva Sans"/>
                <a:cs typeface="Canva Sans"/>
                <a:sym typeface="Canva Sans"/>
              </a:rPr>
              <a:t>Data Collection and Analysis</a:t>
            </a:r>
          </a:p>
          <a:p>
            <a:pPr marL="785436" lvl="2" indent="-261812" algn="l">
              <a:lnSpc>
                <a:spcPts val="7558"/>
              </a:lnSpc>
              <a:buAutoNum type="arabicPeriod"/>
            </a:pPr>
            <a:r>
              <a:rPr lang="en-US" sz="3435">
                <a:solidFill>
                  <a:srgbClr val="1D1D1F"/>
                </a:solidFill>
                <a:latin typeface="Canva Sans"/>
                <a:ea typeface="Canva Sans"/>
                <a:cs typeface="Canva Sans"/>
                <a:sym typeface="Canva Sans"/>
              </a:rPr>
              <a:t>Implement URL Filtering Mechanism</a:t>
            </a:r>
          </a:p>
          <a:p>
            <a:pPr marL="785436" lvl="2" indent="-261812" algn="l">
              <a:lnSpc>
                <a:spcPts val="7558"/>
              </a:lnSpc>
              <a:buAutoNum type="arabicPeriod"/>
            </a:pPr>
            <a:r>
              <a:rPr lang="en-US" sz="3435">
                <a:solidFill>
                  <a:srgbClr val="1D1D1F"/>
                </a:solidFill>
                <a:latin typeface="Canva Sans"/>
                <a:ea typeface="Canva Sans"/>
                <a:cs typeface="Canva Sans"/>
                <a:sym typeface="Canva Sans"/>
              </a:rPr>
              <a:t>Integration of Security Measures</a:t>
            </a:r>
          </a:p>
          <a:p>
            <a:pPr marL="785436" lvl="2" indent="-261812" algn="l">
              <a:lnSpc>
                <a:spcPts val="7558"/>
              </a:lnSpc>
              <a:buAutoNum type="arabicPeriod"/>
            </a:pPr>
            <a:r>
              <a:rPr lang="en-US" sz="3435">
                <a:solidFill>
                  <a:srgbClr val="1D1D1F"/>
                </a:solidFill>
                <a:latin typeface="Canva Sans"/>
                <a:ea typeface="Canva Sans"/>
                <a:cs typeface="Canva Sans"/>
                <a:sym typeface="Canva Sans"/>
              </a:rPr>
              <a:t>Performance Evaluation</a:t>
            </a:r>
          </a:p>
          <a:p>
            <a:pPr marL="785436" lvl="2" indent="-261812" algn="l">
              <a:lnSpc>
                <a:spcPts val="7558"/>
              </a:lnSpc>
              <a:buAutoNum type="arabicPeriod"/>
            </a:pPr>
            <a:r>
              <a:rPr lang="en-US" sz="3435">
                <a:solidFill>
                  <a:srgbClr val="1D1D1F"/>
                </a:solidFill>
                <a:latin typeface="Canva Sans"/>
                <a:ea typeface="Canva Sans"/>
                <a:cs typeface="Canva Sans"/>
                <a:sym typeface="Canva Sans"/>
              </a:rPr>
              <a:t>Real-World Testing</a:t>
            </a:r>
          </a:p>
          <a:p>
            <a:pPr marL="785436" lvl="2" indent="-261812" algn="l">
              <a:lnSpc>
                <a:spcPts val="7558"/>
              </a:lnSpc>
              <a:buAutoNum type="arabicPeriod"/>
            </a:pPr>
            <a:r>
              <a:rPr lang="en-US" sz="3435">
                <a:solidFill>
                  <a:srgbClr val="1D1D1F"/>
                </a:solidFill>
                <a:latin typeface="Canva Sans"/>
                <a:ea typeface="Canva Sans"/>
                <a:cs typeface="Canva Sans"/>
                <a:sym typeface="Canva Sans"/>
              </a:rPr>
              <a:t>Documentation and Reporting</a:t>
            </a:r>
          </a:p>
          <a:p>
            <a:pPr algn="l">
              <a:lnSpc>
                <a:spcPts val="7560"/>
              </a:lnSpc>
            </a:pPr>
            <a:endParaRPr lang="en-US" sz="3435">
              <a:solidFill>
                <a:srgbClr val="1D1D1F"/>
              </a:solidFill>
              <a:latin typeface="Canva Sans"/>
              <a:ea typeface="Canva Sans"/>
              <a:cs typeface="Canva Sans"/>
              <a:sym typeface="Canva Sans"/>
            </a:endParaRPr>
          </a:p>
        </p:txBody>
      </p:sp>
      <p:grpSp>
        <p:nvGrpSpPr>
          <p:cNvPr id="14" name="Group 14"/>
          <p:cNvGrpSpPr/>
          <p:nvPr/>
        </p:nvGrpSpPr>
        <p:grpSpPr>
          <a:xfrm>
            <a:off x="1779010" y="9121085"/>
            <a:ext cx="5472368" cy="47625"/>
            <a:chOff x="0" y="0"/>
            <a:chExt cx="7296491" cy="63500"/>
          </a:xfrm>
        </p:grpSpPr>
        <p:sp>
          <p:nvSpPr>
            <p:cNvPr id="15" name="Freeform 15"/>
            <p:cNvSpPr/>
            <p:nvPr/>
          </p:nvSpPr>
          <p:spPr>
            <a:xfrm>
              <a:off x="31750" y="0"/>
              <a:ext cx="7233031" cy="63500"/>
            </a:xfrm>
            <a:custGeom>
              <a:avLst/>
              <a:gdLst/>
              <a:ahLst/>
              <a:cxnLst/>
              <a:rect l="l" t="t" r="r" b="b"/>
              <a:pathLst>
                <a:path w="7233031" h="63500">
                  <a:moveTo>
                    <a:pt x="0" y="0"/>
                  </a:moveTo>
                  <a:lnTo>
                    <a:pt x="7233031" y="0"/>
                  </a:lnTo>
                  <a:lnTo>
                    <a:pt x="7233031" y="63500"/>
                  </a:lnTo>
                  <a:lnTo>
                    <a:pt x="0" y="63500"/>
                  </a:lnTo>
                  <a:close/>
                </a:path>
              </a:pathLst>
            </a:custGeom>
            <a:solidFill>
              <a:srgbClr val="A28231"/>
            </a:solidFill>
          </p:spPr>
        </p:sp>
      </p:grpSp>
      <p:sp>
        <p:nvSpPr>
          <p:cNvPr id="16" name="TextBox 16"/>
          <p:cNvSpPr txBox="1"/>
          <p:nvPr/>
        </p:nvSpPr>
        <p:spPr>
          <a:xfrm>
            <a:off x="6531906" y="933450"/>
            <a:ext cx="5224188"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METHODOLOGY</a:t>
            </a:r>
          </a:p>
        </p:txBody>
      </p:sp>
      <p:sp>
        <p:nvSpPr>
          <p:cNvPr id="17" name="TextBox 17"/>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IT21175602 |  24-25J-003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51923" y="-139800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64226"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11866"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32548" y="9374317"/>
            <a:ext cx="3822125" cy="747945"/>
            <a:chOff x="0" y="0"/>
            <a:chExt cx="5096167" cy="997260"/>
          </a:xfrm>
        </p:grpSpPr>
        <p:sp>
          <p:nvSpPr>
            <p:cNvPr id="9" name="Freeform 9"/>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sp>
        <p:nvSpPr>
          <p:cNvPr id="10" name="Freeform 10"/>
          <p:cNvSpPr/>
          <p:nvPr/>
        </p:nvSpPr>
        <p:spPr>
          <a:xfrm>
            <a:off x="5406858" y="1338491"/>
            <a:ext cx="6971977" cy="8208765"/>
          </a:xfrm>
          <a:custGeom>
            <a:avLst/>
            <a:gdLst/>
            <a:ahLst/>
            <a:cxnLst/>
            <a:rect l="l" t="t" r="r" b="b"/>
            <a:pathLst>
              <a:path w="6971977" h="8208765">
                <a:moveTo>
                  <a:pt x="0" y="0"/>
                </a:moveTo>
                <a:lnTo>
                  <a:pt x="6971978" y="0"/>
                </a:lnTo>
                <a:lnTo>
                  <a:pt x="6971978" y="8208764"/>
                </a:lnTo>
                <a:lnTo>
                  <a:pt x="0" y="8208764"/>
                </a:lnTo>
                <a:lnTo>
                  <a:pt x="0" y="0"/>
                </a:lnTo>
                <a:close/>
              </a:path>
            </a:pathLst>
          </a:custGeom>
          <a:blipFill>
            <a:blip r:embed="rId9"/>
            <a:stretch>
              <a:fillRect/>
            </a:stretch>
          </a:blipFill>
        </p:spPr>
      </p:sp>
      <p:sp>
        <p:nvSpPr>
          <p:cNvPr id="11" name="TextBox 11"/>
          <p:cNvSpPr txBox="1"/>
          <p:nvPr/>
        </p:nvSpPr>
        <p:spPr>
          <a:xfrm>
            <a:off x="4683688" y="335518"/>
            <a:ext cx="8616166" cy="1759524"/>
          </a:xfrm>
          <a:prstGeom prst="rect">
            <a:avLst/>
          </a:prstGeom>
        </p:spPr>
        <p:txBody>
          <a:bodyPr lIns="0" tIns="0" rIns="0" bIns="0" rtlCol="0" anchor="t">
            <a:spAutoFit/>
          </a:bodyPr>
          <a:lstStyle/>
          <a:p>
            <a:pPr algn="ctr">
              <a:lnSpc>
                <a:spcPts val="7614"/>
              </a:lnSpc>
            </a:pPr>
            <a:r>
              <a:rPr lang="en-US" sz="6398" b="1">
                <a:solidFill>
                  <a:srgbClr val="000000"/>
                </a:solidFill>
                <a:latin typeface="Poppins Bold"/>
                <a:ea typeface="Poppins Bold"/>
                <a:cs typeface="Poppins Bold"/>
                <a:sym typeface="Poppins Bold"/>
              </a:rPr>
              <a:t>SYSTEM DIAGRAM</a:t>
            </a:r>
          </a:p>
          <a:p>
            <a:pPr algn="ctr">
              <a:lnSpc>
                <a:spcPts val="5359"/>
              </a:lnSpc>
            </a:pPr>
            <a:endParaRPr lang="en-US" sz="6398" b="1">
              <a:solidFill>
                <a:srgbClr val="000000"/>
              </a:solidFill>
              <a:latin typeface="Poppins Bold"/>
              <a:ea typeface="Poppins Bold"/>
              <a:cs typeface="Poppins Bold"/>
              <a:sym typeface="Poppins Bold"/>
            </a:endParaRPr>
          </a:p>
        </p:txBody>
      </p:sp>
      <p:sp>
        <p:nvSpPr>
          <p:cNvPr id="12" name="TextBox 12"/>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IT21175602 |  24-25J-003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sp>
        <p:nvSpPr>
          <p:cNvPr id="7" name="Freeform 7"/>
          <p:cNvSpPr/>
          <p:nvPr/>
        </p:nvSpPr>
        <p:spPr>
          <a:xfrm>
            <a:off x="870960" y="1981273"/>
            <a:ext cx="16931128" cy="7561458"/>
          </a:xfrm>
          <a:custGeom>
            <a:avLst/>
            <a:gdLst/>
            <a:ahLst/>
            <a:cxnLst/>
            <a:rect l="l" t="t" r="r" b="b"/>
            <a:pathLst>
              <a:path w="16931128" h="7561458">
                <a:moveTo>
                  <a:pt x="0" y="0"/>
                </a:moveTo>
                <a:lnTo>
                  <a:pt x="16931128" y="0"/>
                </a:lnTo>
                <a:lnTo>
                  <a:pt x="16931128" y="7561458"/>
                </a:lnTo>
                <a:lnTo>
                  <a:pt x="0" y="7561458"/>
                </a:lnTo>
                <a:lnTo>
                  <a:pt x="0" y="0"/>
                </a:lnTo>
                <a:close/>
              </a:path>
            </a:pathLst>
          </a:custGeom>
          <a:blipFill>
            <a:blip r:embed="rId9"/>
            <a:stretch>
              <a:fillRect t="-3719" r="-773" b="-111354"/>
            </a:stretch>
          </a:blipFill>
        </p:spPr>
      </p:sp>
      <p:sp>
        <p:nvSpPr>
          <p:cNvPr id="8" name="TextBox 8"/>
          <p:cNvSpPr txBox="1"/>
          <p:nvPr/>
        </p:nvSpPr>
        <p:spPr>
          <a:xfrm>
            <a:off x="1028700" y="688091"/>
            <a:ext cx="6383531"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DATASET</a:t>
            </a:r>
          </a:p>
        </p:txBody>
      </p:sp>
      <p:sp>
        <p:nvSpPr>
          <p:cNvPr id="9" name="TextBox 9"/>
          <p:cNvSpPr txBox="1"/>
          <p:nvPr/>
        </p:nvSpPr>
        <p:spPr>
          <a:xfrm>
            <a:off x="7482840" y="1677294"/>
            <a:ext cx="3322320" cy="371475"/>
          </a:xfrm>
          <a:prstGeom prst="rect">
            <a:avLst/>
          </a:prstGeom>
        </p:spPr>
        <p:txBody>
          <a:bodyPr lIns="0" tIns="0" rIns="0" bIns="0" rtlCol="0" anchor="t">
            <a:spAutoFit/>
          </a:bodyPr>
          <a:lstStyle/>
          <a:p>
            <a:pPr algn="l">
              <a:lnSpc>
                <a:spcPts val="2879"/>
              </a:lnSpc>
            </a:pPr>
            <a:r>
              <a:rPr lang="en-US" sz="2400" b="1">
                <a:solidFill>
                  <a:srgbClr val="000000"/>
                </a:solidFill>
                <a:latin typeface="Arimo Bold"/>
                <a:ea typeface="Arimo Bold"/>
                <a:cs typeface="Arimo Bold"/>
                <a:sym typeface="Arimo Bold"/>
              </a:rPr>
              <a:t>Phishing URl  Dataset</a:t>
            </a:r>
          </a:p>
        </p:txBody>
      </p:sp>
      <p:sp>
        <p:nvSpPr>
          <p:cNvPr id="10" name="TextBox 10"/>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IT21175602 |  24-25J-003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sp>
        <p:nvSpPr>
          <p:cNvPr id="7" name="Freeform 7"/>
          <p:cNvSpPr/>
          <p:nvPr/>
        </p:nvSpPr>
        <p:spPr>
          <a:xfrm>
            <a:off x="-4871933" y="-2900923"/>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250422"/>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750338"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0"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966549" y="2752013"/>
            <a:ext cx="7831191" cy="4591136"/>
          </a:xfrm>
          <a:custGeom>
            <a:avLst/>
            <a:gdLst/>
            <a:ahLst/>
            <a:cxnLst/>
            <a:rect l="l" t="t" r="r" b="b"/>
            <a:pathLst>
              <a:path w="7831191" h="4591136">
                <a:moveTo>
                  <a:pt x="0" y="0"/>
                </a:moveTo>
                <a:lnTo>
                  <a:pt x="7831190" y="0"/>
                </a:lnTo>
                <a:lnTo>
                  <a:pt x="7831190" y="4591136"/>
                </a:lnTo>
                <a:lnTo>
                  <a:pt x="0" y="4591136"/>
                </a:lnTo>
                <a:lnTo>
                  <a:pt x="0" y="0"/>
                </a:lnTo>
                <a:close/>
              </a:path>
            </a:pathLst>
          </a:custGeom>
          <a:blipFill>
            <a:blip r:embed="rId11"/>
            <a:stretch>
              <a:fillRect r="-44310"/>
            </a:stretch>
          </a:blipFill>
        </p:spPr>
      </p:sp>
      <p:sp>
        <p:nvSpPr>
          <p:cNvPr id="12" name="Freeform 12"/>
          <p:cNvSpPr/>
          <p:nvPr/>
        </p:nvSpPr>
        <p:spPr>
          <a:xfrm>
            <a:off x="10004569" y="1513777"/>
            <a:ext cx="6852130" cy="7128339"/>
          </a:xfrm>
          <a:custGeom>
            <a:avLst/>
            <a:gdLst/>
            <a:ahLst/>
            <a:cxnLst/>
            <a:rect l="l" t="t" r="r" b="b"/>
            <a:pathLst>
              <a:path w="6852130" h="7128339">
                <a:moveTo>
                  <a:pt x="0" y="0"/>
                </a:moveTo>
                <a:lnTo>
                  <a:pt x="6852130" y="0"/>
                </a:lnTo>
                <a:lnTo>
                  <a:pt x="6852130" y="7128339"/>
                </a:lnTo>
                <a:lnTo>
                  <a:pt x="0" y="7128339"/>
                </a:lnTo>
                <a:lnTo>
                  <a:pt x="0" y="0"/>
                </a:lnTo>
                <a:close/>
              </a:path>
            </a:pathLst>
          </a:custGeom>
          <a:blipFill>
            <a:blip r:embed="rId12"/>
            <a:stretch>
              <a:fillRect/>
            </a:stretch>
          </a:blipFill>
        </p:spPr>
      </p:sp>
      <p:sp>
        <p:nvSpPr>
          <p:cNvPr id="13" name="TextBox 13"/>
          <p:cNvSpPr txBox="1"/>
          <p:nvPr/>
        </p:nvSpPr>
        <p:spPr>
          <a:xfrm>
            <a:off x="5952235" y="429324"/>
            <a:ext cx="6383531"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CODE</a:t>
            </a:r>
          </a:p>
        </p:txBody>
      </p:sp>
      <p:sp>
        <p:nvSpPr>
          <p:cNvPr id="14" name="TextBox 14"/>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IT21175602 |  24-25J-003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sp>
        <p:nvSpPr>
          <p:cNvPr id="7" name="Freeform 7"/>
          <p:cNvSpPr/>
          <p:nvPr/>
        </p:nvSpPr>
        <p:spPr>
          <a:xfrm>
            <a:off x="10433438" y="1772544"/>
            <a:ext cx="7543769" cy="7882358"/>
          </a:xfrm>
          <a:custGeom>
            <a:avLst/>
            <a:gdLst/>
            <a:ahLst/>
            <a:cxnLst/>
            <a:rect l="l" t="t" r="r" b="b"/>
            <a:pathLst>
              <a:path w="7543769" h="7882358">
                <a:moveTo>
                  <a:pt x="0" y="0"/>
                </a:moveTo>
                <a:lnTo>
                  <a:pt x="7543769" y="0"/>
                </a:lnTo>
                <a:lnTo>
                  <a:pt x="7543769" y="7882358"/>
                </a:lnTo>
                <a:lnTo>
                  <a:pt x="0" y="7882358"/>
                </a:lnTo>
                <a:lnTo>
                  <a:pt x="0" y="0"/>
                </a:lnTo>
                <a:close/>
              </a:path>
            </a:pathLst>
          </a:custGeom>
          <a:blipFill>
            <a:blip r:embed="rId9"/>
            <a:stretch>
              <a:fillRect/>
            </a:stretch>
          </a:blipFill>
        </p:spPr>
      </p:sp>
      <p:sp>
        <p:nvSpPr>
          <p:cNvPr id="8" name="Freeform 8"/>
          <p:cNvSpPr/>
          <p:nvPr/>
        </p:nvSpPr>
        <p:spPr>
          <a:xfrm>
            <a:off x="515445" y="1772544"/>
            <a:ext cx="7785610" cy="7601773"/>
          </a:xfrm>
          <a:custGeom>
            <a:avLst/>
            <a:gdLst/>
            <a:ahLst/>
            <a:cxnLst/>
            <a:rect l="l" t="t" r="r" b="b"/>
            <a:pathLst>
              <a:path w="7785610" h="7601773">
                <a:moveTo>
                  <a:pt x="0" y="0"/>
                </a:moveTo>
                <a:lnTo>
                  <a:pt x="7785609" y="0"/>
                </a:lnTo>
                <a:lnTo>
                  <a:pt x="7785609" y="7601773"/>
                </a:lnTo>
                <a:lnTo>
                  <a:pt x="0" y="7601773"/>
                </a:lnTo>
                <a:lnTo>
                  <a:pt x="0" y="0"/>
                </a:lnTo>
                <a:close/>
              </a:path>
            </a:pathLst>
          </a:custGeom>
          <a:blipFill>
            <a:blip r:embed="rId10"/>
            <a:stretch>
              <a:fillRect t="-1282" b="-1282"/>
            </a:stretch>
          </a:blipFill>
        </p:spPr>
      </p:sp>
      <p:sp>
        <p:nvSpPr>
          <p:cNvPr id="9" name="TextBox 9"/>
          <p:cNvSpPr txBox="1"/>
          <p:nvPr/>
        </p:nvSpPr>
        <p:spPr>
          <a:xfrm>
            <a:off x="1028700" y="688091"/>
            <a:ext cx="6383531" cy="1027278"/>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OUTCOMES</a:t>
            </a:r>
          </a:p>
        </p:txBody>
      </p:sp>
      <p:sp>
        <p:nvSpPr>
          <p:cNvPr id="10" name="TextBox 10"/>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IT21175602 |  24-25J-003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88616" y="6047901"/>
            <a:ext cx="7710769" cy="38100"/>
            <a:chOff x="0" y="0"/>
            <a:chExt cx="10281025" cy="50800"/>
          </a:xfrm>
        </p:grpSpPr>
        <p:sp>
          <p:nvSpPr>
            <p:cNvPr id="3" name="Freeform 3"/>
            <p:cNvSpPr/>
            <p:nvPr/>
          </p:nvSpPr>
          <p:spPr>
            <a:xfrm>
              <a:off x="25400" y="0"/>
              <a:ext cx="10230231" cy="50800"/>
            </a:xfrm>
            <a:custGeom>
              <a:avLst/>
              <a:gdLst/>
              <a:ahLst/>
              <a:cxnLst/>
              <a:rect l="l" t="t" r="r" b="b"/>
              <a:pathLst>
                <a:path w="10230231" h="50800">
                  <a:moveTo>
                    <a:pt x="0" y="0"/>
                  </a:moveTo>
                  <a:lnTo>
                    <a:pt x="10230231" y="0"/>
                  </a:lnTo>
                  <a:lnTo>
                    <a:pt x="10230231" y="50800"/>
                  </a:lnTo>
                  <a:lnTo>
                    <a:pt x="0" y="50800"/>
                  </a:lnTo>
                  <a:close/>
                </a:path>
              </a:pathLst>
            </a:custGeom>
            <a:solidFill>
              <a:srgbClr val="000000"/>
            </a:solidFill>
          </p:spPr>
        </p:sp>
      </p:grpSp>
      <p:sp>
        <p:nvSpPr>
          <p:cNvPr id="4" name="Freeform 4"/>
          <p:cNvSpPr/>
          <p:nvPr/>
        </p:nvSpPr>
        <p:spPr>
          <a:xfrm>
            <a:off x="-3067113" y="-179028"/>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721430" y="701820"/>
            <a:ext cx="3114134" cy="2724867"/>
          </a:xfrm>
          <a:custGeom>
            <a:avLst/>
            <a:gdLst/>
            <a:ahLst/>
            <a:cxnLst/>
            <a:rect l="l" t="t" r="r" b="b"/>
            <a:pathLst>
              <a:path w="3114134" h="2724867">
                <a:moveTo>
                  <a:pt x="0" y="0"/>
                </a:moveTo>
                <a:lnTo>
                  <a:pt x="3114134" y="0"/>
                </a:lnTo>
                <a:lnTo>
                  <a:pt x="3114134" y="2724867"/>
                </a:lnTo>
                <a:lnTo>
                  <a:pt x="0" y="2724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721430" y="3347730"/>
            <a:ext cx="3085910" cy="2700171"/>
          </a:xfrm>
          <a:custGeom>
            <a:avLst/>
            <a:gdLst/>
            <a:ahLst/>
            <a:cxnLst/>
            <a:rect l="l" t="t" r="r" b="b"/>
            <a:pathLst>
              <a:path w="3085910" h="2700171">
                <a:moveTo>
                  <a:pt x="0" y="0"/>
                </a:moveTo>
                <a:lnTo>
                  <a:pt x="3085910" y="0"/>
                </a:lnTo>
                <a:lnTo>
                  <a:pt x="3085910" y="2700171"/>
                </a:lnTo>
                <a:lnTo>
                  <a:pt x="0" y="27001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700696" y="-109596"/>
            <a:ext cx="4041467" cy="3536283"/>
          </a:xfrm>
          <a:custGeom>
            <a:avLst/>
            <a:gdLst/>
            <a:ahLst/>
            <a:cxnLst/>
            <a:rect l="l" t="t" r="r" b="b"/>
            <a:pathLst>
              <a:path w="4041467" h="3536283">
                <a:moveTo>
                  <a:pt x="0" y="0"/>
                </a:moveTo>
                <a:lnTo>
                  <a:pt x="4041468" y="0"/>
                </a:lnTo>
                <a:lnTo>
                  <a:pt x="4041468" y="3536283"/>
                </a:lnTo>
                <a:lnTo>
                  <a:pt x="0" y="35362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844545" y="701820"/>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255224" y="7980148"/>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2039445" y="71648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5171344" y="8875662"/>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TextBox 12"/>
          <p:cNvSpPr txBox="1"/>
          <p:nvPr/>
        </p:nvSpPr>
        <p:spPr>
          <a:xfrm>
            <a:off x="7838756" y="4735459"/>
            <a:ext cx="2610488"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DEMO</a:t>
            </a:r>
          </a:p>
        </p:txBody>
      </p:sp>
      <p:grpSp>
        <p:nvGrpSpPr>
          <p:cNvPr id="13" name="Group 13"/>
          <p:cNvGrpSpPr/>
          <p:nvPr/>
        </p:nvGrpSpPr>
        <p:grpSpPr>
          <a:xfrm>
            <a:off x="132548" y="9374317"/>
            <a:ext cx="3822125" cy="747945"/>
            <a:chOff x="0" y="0"/>
            <a:chExt cx="5096167" cy="997260"/>
          </a:xfrm>
        </p:grpSpPr>
        <p:sp>
          <p:nvSpPr>
            <p:cNvPr id="14" name="Freeform 14"/>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8"/>
              <a:stretch>
                <a:fillRect t="-255" b="-260"/>
              </a:stretch>
            </a:blipFill>
          </p:spPr>
        </p:sp>
      </p:grpSp>
      <p:sp>
        <p:nvSpPr>
          <p:cNvPr id="15" name="TextBox 15"/>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IT21175602 |  24-25J-003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grpSp>
        <p:nvGrpSpPr>
          <p:cNvPr id="7" name="Group 7"/>
          <p:cNvGrpSpPr/>
          <p:nvPr/>
        </p:nvGrpSpPr>
        <p:grpSpPr>
          <a:xfrm>
            <a:off x="2932981" y="5815954"/>
            <a:ext cx="12422038" cy="2895865"/>
            <a:chOff x="0" y="0"/>
            <a:chExt cx="16562717" cy="3861153"/>
          </a:xfrm>
        </p:grpSpPr>
        <p:sp>
          <p:nvSpPr>
            <p:cNvPr id="8" name="Freeform 8"/>
            <p:cNvSpPr/>
            <p:nvPr/>
          </p:nvSpPr>
          <p:spPr>
            <a:xfrm>
              <a:off x="0" y="0"/>
              <a:ext cx="16562705" cy="3861091"/>
            </a:xfrm>
            <a:custGeom>
              <a:avLst/>
              <a:gdLst/>
              <a:ahLst/>
              <a:cxnLst/>
              <a:rect l="l" t="t" r="r" b="b"/>
              <a:pathLst>
                <a:path w="16562705" h="3861091">
                  <a:moveTo>
                    <a:pt x="0" y="0"/>
                  </a:moveTo>
                  <a:lnTo>
                    <a:pt x="16562705" y="0"/>
                  </a:lnTo>
                  <a:lnTo>
                    <a:pt x="16562705" y="3861091"/>
                  </a:lnTo>
                  <a:lnTo>
                    <a:pt x="0" y="3861091"/>
                  </a:lnTo>
                  <a:lnTo>
                    <a:pt x="0" y="0"/>
                  </a:lnTo>
                  <a:close/>
                </a:path>
              </a:pathLst>
            </a:custGeom>
            <a:blipFill>
              <a:blip r:embed="rId9"/>
              <a:stretch>
                <a:fillRect t="-92044" b="-92046"/>
              </a:stretch>
            </a:blipFill>
          </p:spPr>
        </p:sp>
      </p:grpSp>
      <p:sp>
        <p:nvSpPr>
          <p:cNvPr id="9" name="TextBox 9"/>
          <p:cNvSpPr txBox="1"/>
          <p:nvPr/>
        </p:nvSpPr>
        <p:spPr>
          <a:xfrm>
            <a:off x="6531906" y="112396"/>
            <a:ext cx="5224188"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REFERENCES</a:t>
            </a:r>
          </a:p>
        </p:txBody>
      </p:sp>
      <p:sp>
        <p:nvSpPr>
          <p:cNvPr id="10" name="TextBox 10"/>
          <p:cNvSpPr txBox="1"/>
          <p:nvPr/>
        </p:nvSpPr>
        <p:spPr>
          <a:xfrm>
            <a:off x="700378" y="1581126"/>
            <a:ext cx="14208387" cy="3667125"/>
          </a:xfrm>
          <a:prstGeom prst="rect">
            <a:avLst/>
          </a:prstGeom>
        </p:spPr>
        <p:txBody>
          <a:bodyPr lIns="0" tIns="0" rIns="0" bIns="0" rtlCol="0" anchor="t">
            <a:spAutoFit/>
          </a:bodyPr>
          <a:lstStyle/>
          <a:p>
            <a:pPr marL="476955" lvl="1" indent="-238477" algn="just">
              <a:lnSpc>
                <a:spcPts val="2650"/>
              </a:lnSpc>
              <a:buFont typeface="Arial"/>
              <a:buChar char="•"/>
            </a:pPr>
            <a:r>
              <a:rPr lang="en-US" sz="2209">
                <a:solidFill>
                  <a:srgbClr val="000000"/>
                </a:solidFill>
                <a:latin typeface="Garet"/>
                <a:ea typeface="Garet"/>
                <a:cs typeface="Garet"/>
                <a:sym typeface="Garet"/>
              </a:rPr>
              <a:t>Orozco-Fonseca, D., Marín, G., &amp; Lara, A. (2024). Taxonomy of malicious URL detection Techniques. In Lecture notes in networks and systems (pp. 73–81). https://doi.org/10.1007/978-3-031-54235-0_7</a:t>
            </a:r>
          </a:p>
          <a:p>
            <a:pPr algn="just">
              <a:lnSpc>
                <a:spcPts val="2650"/>
              </a:lnSpc>
            </a:pPr>
            <a:endParaRPr lang="en-US" sz="2209">
              <a:solidFill>
                <a:srgbClr val="000000"/>
              </a:solidFill>
              <a:latin typeface="Garet"/>
              <a:ea typeface="Garet"/>
              <a:cs typeface="Garet"/>
              <a:sym typeface="Garet"/>
            </a:endParaRPr>
          </a:p>
          <a:p>
            <a:pPr marL="476955" lvl="1" indent="-238477" algn="just">
              <a:lnSpc>
                <a:spcPts val="2650"/>
              </a:lnSpc>
              <a:buFont typeface="Arial"/>
              <a:buChar char="•"/>
            </a:pPr>
            <a:r>
              <a:rPr lang="en-US" sz="2209">
                <a:solidFill>
                  <a:srgbClr val="000000"/>
                </a:solidFill>
                <a:latin typeface="Garet"/>
                <a:ea typeface="Garet"/>
                <a:cs typeface="Garet"/>
                <a:sym typeface="Garet"/>
              </a:rPr>
              <a:t>Mok, K. H., &amp; Kyu, A. P. (2020). Web-based brute force attack blocking device and method using machine learning. SciSpace - Paper. https://typeset.io/papers/web-based-brute-force-attack-blocking-device-and-method-4uiuro3jv3</a:t>
            </a:r>
          </a:p>
          <a:p>
            <a:pPr algn="just">
              <a:lnSpc>
                <a:spcPts val="2650"/>
              </a:lnSpc>
            </a:pPr>
            <a:endParaRPr lang="en-US" sz="2209">
              <a:solidFill>
                <a:srgbClr val="000000"/>
              </a:solidFill>
              <a:latin typeface="Garet"/>
              <a:ea typeface="Garet"/>
              <a:cs typeface="Garet"/>
              <a:sym typeface="Garet"/>
            </a:endParaRPr>
          </a:p>
          <a:p>
            <a:pPr marL="476955" lvl="1" indent="-238477" algn="just">
              <a:lnSpc>
                <a:spcPts val="2650"/>
              </a:lnSpc>
              <a:buFont typeface="Arial"/>
              <a:buChar char="•"/>
            </a:pPr>
            <a:r>
              <a:rPr lang="en-US" sz="2209">
                <a:solidFill>
                  <a:srgbClr val="000000"/>
                </a:solidFill>
                <a:latin typeface="Garet"/>
                <a:ea typeface="Garet"/>
                <a:cs typeface="Garet"/>
                <a:sym typeface="Garet"/>
              </a:rPr>
              <a:t>Nowroozi, E., Abhishek, N., Mohammadi, M., &amp; Conti, M. (2022). An Adversarial attack analysis on Malicious Advertisement URL Detection Framework. IEEE Transactions on Network and Service Management, 20(2), 1332–1344. https://doi.org/10.1109/tnsm.2022.3225217</a:t>
            </a:r>
          </a:p>
        </p:txBody>
      </p:sp>
      <p:sp>
        <p:nvSpPr>
          <p:cNvPr id="11" name="TextBox 11"/>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IT21175602 |  24-25J-003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994217" y="-634399"/>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34936" y="802545"/>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657671" y="1740498"/>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132548" y="9374317"/>
            <a:ext cx="3822125" cy="747945"/>
            <a:chOff x="0" y="0"/>
            <a:chExt cx="5096167" cy="997260"/>
          </a:xfrm>
        </p:grpSpPr>
        <p:sp>
          <p:nvSpPr>
            <p:cNvPr id="9" name="Freeform 9"/>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0"/>
              <a:stretch>
                <a:fillRect t="-255" b="-260"/>
              </a:stretch>
            </a:blipFill>
          </p:spPr>
        </p:sp>
      </p:grpSp>
      <p:grpSp>
        <p:nvGrpSpPr>
          <p:cNvPr id="10" name="Group 10"/>
          <p:cNvGrpSpPr/>
          <p:nvPr/>
        </p:nvGrpSpPr>
        <p:grpSpPr>
          <a:xfrm rot="145094">
            <a:off x="13316547" y="1702581"/>
            <a:ext cx="2806086" cy="2806086"/>
            <a:chOff x="0" y="0"/>
            <a:chExt cx="3741448" cy="3741448"/>
          </a:xfrm>
        </p:grpSpPr>
        <p:sp>
          <p:nvSpPr>
            <p:cNvPr id="11" name="Freeform 11"/>
            <p:cNvSpPr/>
            <p:nvPr/>
          </p:nvSpPr>
          <p:spPr>
            <a:xfrm>
              <a:off x="0" y="0"/>
              <a:ext cx="3741420" cy="3741420"/>
            </a:xfrm>
            <a:custGeom>
              <a:avLst/>
              <a:gdLst/>
              <a:ahLst/>
              <a:cxnLst/>
              <a:rect l="l" t="t" r="r" b="b"/>
              <a:pathLst>
                <a:path w="3741420" h="3741420">
                  <a:moveTo>
                    <a:pt x="0" y="0"/>
                  </a:moveTo>
                  <a:lnTo>
                    <a:pt x="3741420" y="0"/>
                  </a:lnTo>
                  <a:lnTo>
                    <a:pt x="3741420" y="3741420"/>
                  </a:lnTo>
                  <a:lnTo>
                    <a:pt x="0" y="3741420"/>
                  </a:lnTo>
                  <a:lnTo>
                    <a:pt x="0" y="0"/>
                  </a:lnTo>
                  <a:close/>
                </a:path>
              </a:pathLst>
            </a:custGeom>
            <a:blipFill>
              <a:blip r:embed="rId11"/>
              <a:stretch>
                <a:fillRect t="-9692" b="-9692"/>
              </a:stretch>
            </a:blipFill>
          </p:spPr>
        </p:sp>
      </p:grpSp>
      <p:sp>
        <p:nvSpPr>
          <p:cNvPr id="12" name="Freeform 12"/>
          <p:cNvSpPr/>
          <p:nvPr/>
        </p:nvSpPr>
        <p:spPr>
          <a:xfrm>
            <a:off x="12749630" y="1285788"/>
            <a:ext cx="3939921" cy="4114800"/>
          </a:xfrm>
          <a:custGeom>
            <a:avLst/>
            <a:gdLst/>
            <a:ahLst/>
            <a:cxnLst/>
            <a:rect l="l" t="t" r="r" b="b"/>
            <a:pathLst>
              <a:path w="3939921" h="4114800">
                <a:moveTo>
                  <a:pt x="0" y="0"/>
                </a:moveTo>
                <a:lnTo>
                  <a:pt x="3939921" y="0"/>
                </a:lnTo>
                <a:lnTo>
                  <a:pt x="393992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410" r="-410"/>
            </a:stretch>
          </a:blipFill>
        </p:spPr>
      </p:sp>
      <p:grpSp>
        <p:nvGrpSpPr>
          <p:cNvPr id="13" name="Group 13"/>
          <p:cNvGrpSpPr/>
          <p:nvPr/>
        </p:nvGrpSpPr>
        <p:grpSpPr>
          <a:xfrm>
            <a:off x="1237375" y="8954502"/>
            <a:ext cx="15813251" cy="152400"/>
            <a:chOff x="0" y="0"/>
            <a:chExt cx="21084335" cy="203200"/>
          </a:xfrm>
        </p:grpSpPr>
        <p:sp>
          <p:nvSpPr>
            <p:cNvPr id="14" name="Freeform 14"/>
            <p:cNvSpPr/>
            <p:nvPr/>
          </p:nvSpPr>
          <p:spPr>
            <a:xfrm>
              <a:off x="101600" y="0"/>
              <a:ext cx="20881087" cy="203200"/>
            </a:xfrm>
            <a:custGeom>
              <a:avLst/>
              <a:gdLst/>
              <a:ahLst/>
              <a:cxnLst/>
              <a:rect l="l" t="t" r="r" b="b"/>
              <a:pathLst>
                <a:path w="20881087" h="203200">
                  <a:moveTo>
                    <a:pt x="0" y="0"/>
                  </a:moveTo>
                  <a:lnTo>
                    <a:pt x="20881087" y="0"/>
                  </a:lnTo>
                  <a:lnTo>
                    <a:pt x="20881087" y="203200"/>
                  </a:lnTo>
                  <a:lnTo>
                    <a:pt x="0" y="203200"/>
                  </a:lnTo>
                  <a:close/>
                </a:path>
              </a:pathLst>
            </a:custGeom>
            <a:solidFill>
              <a:srgbClr val="A67C59"/>
            </a:solidFill>
          </p:spPr>
        </p:sp>
      </p:grpSp>
      <p:sp>
        <p:nvSpPr>
          <p:cNvPr id="15" name="TextBox 15"/>
          <p:cNvSpPr txBox="1"/>
          <p:nvPr/>
        </p:nvSpPr>
        <p:spPr>
          <a:xfrm>
            <a:off x="1191362" y="1687952"/>
            <a:ext cx="11812751" cy="173799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Sulaksha Punsara</a:t>
            </a:r>
          </a:p>
        </p:txBody>
      </p:sp>
      <p:sp>
        <p:nvSpPr>
          <p:cNvPr id="16" name="TextBox 16"/>
          <p:cNvSpPr txBox="1"/>
          <p:nvPr/>
        </p:nvSpPr>
        <p:spPr>
          <a:xfrm>
            <a:off x="1942092" y="3287958"/>
            <a:ext cx="4040351" cy="969464"/>
          </a:xfrm>
          <a:prstGeom prst="rect">
            <a:avLst/>
          </a:prstGeom>
        </p:spPr>
        <p:txBody>
          <a:bodyPr lIns="0" tIns="0" rIns="0" bIns="0" rtlCol="0" anchor="t">
            <a:spAutoFit/>
          </a:bodyPr>
          <a:lstStyle/>
          <a:p>
            <a:pPr algn="ctr">
              <a:lnSpc>
                <a:spcPts val="7278"/>
              </a:lnSpc>
            </a:pPr>
            <a:r>
              <a:rPr lang="en-US" sz="5198" b="1">
                <a:solidFill>
                  <a:srgbClr val="606060"/>
                </a:solidFill>
                <a:latin typeface="Canva Sans Bold"/>
                <a:ea typeface="Canva Sans Bold"/>
                <a:cs typeface="Canva Sans Bold"/>
                <a:sym typeface="Canva Sans Bold"/>
              </a:rPr>
              <a:t>IT21170720</a:t>
            </a:r>
          </a:p>
        </p:txBody>
      </p:sp>
      <p:sp>
        <p:nvSpPr>
          <p:cNvPr id="17" name="TextBox 17"/>
          <p:cNvSpPr txBox="1"/>
          <p:nvPr/>
        </p:nvSpPr>
        <p:spPr>
          <a:xfrm>
            <a:off x="4711179" y="4864319"/>
            <a:ext cx="7069336" cy="982345"/>
          </a:xfrm>
          <a:prstGeom prst="rect">
            <a:avLst/>
          </a:prstGeom>
        </p:spPr>
        <p:txBody>
          <a:bodyPr lIns="0" tIns="0" rIns="0" bIns="0" rtlCol="0" anchor="t">
            <a:spAutoFit/>
          </a:bodyPr>
          <a:lstStyle/>
          <a:p>
            <a:pPr algn="ctr">
              <a:lnSpc>
                <a:spcPts val="7278"/>
              </a:lnSpc>
            </a:pPr>
            <a:r>
              <a:rPr lang="en-US" sz="5198" b="1">
                <a:solidFill>
                  <a:srgbClr val="A67C59"/>
                </a:solidFill>
                <a:latin typeface="Canva Sans Bold"/>
                <a:ea typeface="Canva Sans Bold"/>
                <a:cs typeface="Canva Sans Bold"/>
                <a:sym typeface="Canva Sans Bold"/>
              </a:rPr>
              <a:t>K.D.S.P Jayawickrama</a:t>
            </a:r>
          </a:p>
        </p:txBody>
      </p:sp>
      <p:sp>
        <p:nvSpPr>
          <p:cNvPr id="18" name="TextBox 18"/>
          <p:cNvSpPr txBox="1"/>
          <p:nvPr/>
        </p:nvSpPr>
        <p:spPr>
          <a:xfrm>
            <a:off x="2157858" y="5827614"/>
            <a:ext cx="14377541" cy="647065"/>
          </a:xfrm>
          <a:prstGeom prst="rect">
            <a:avLst/>
          </a:prstGeom>
        </p:spPr>
        <p:txBody>
          <a:bodyPr lIns="0" tIns="0" rIns="0" bIns="0" rtlCol="0" anchor="t">
            <a:spAutoFit/>
          </a:bodyPr>
          <a:lstStyle/>
          <a:p>
            <a:pPr algn="ctr">
              <a:lnSpc>
                <a:spcPts val="4759"/>
              </a:lnSpc>
            </a:pPr>
            <a:r>
              <a:rPr lang="en-US" sz="3399">
                <a:solidFill>
                  <a:srgbClr val="A67C59"/>
                </a:solidFill>
                <a:latin typeface="Canva Sans"/>
                <a:ea typeface="Canva Sans"/>
                <a:cs typeface="Canva Sans"/>
                <a:sym typeface="Canva Sans"/>
              </a:rPr>
              <a:t>BSc (Hons) in information Technology Specializing in cyber security</a:t>
            </a:r>
          </a:p>
        </p:txBody>
      </p:sp>
      <p:sp>
        <p:nvSpPr>
          <p:cNvPr id="19" name="TextBox 19"/>
          <p:cNvSpPr txBox="1"/>
          <p:nvPr/>
        </p:nvSpPr>
        <p:spPr>
          <a:xfrm>
            <a:off x="992981" y="8160604"/>
            <a:ext cx="16266319" cy="581000"/>
          </a:xfrm>
          <a:prstGeom prst="rect">
            <a:avLst/>
          </a:prstGeom>
        </p:spPr>
        <p:txBody>
          <a:bodyPr lIns="0" tIns="0" rIns="0" bIns="0" rtlCol="0" anchor="t">
            <a:spAutoFit/>
          </a:bodyPr>
          <a:lstStyle/>
          <a:p>
            <a:pPr algn="ctr">
              <a:lnSpc>
                <a:spcPts val="4559"/>
              </a:lnSpc>
            </a:pPr>
            <a:r>
              <a:rPr lang="en-US" sz="3799">
                <a:solidFill>
                  <a:srgbClr val="000000"/>
                </a:solidFill>
                <a:latin typeface="Norwester"/>
                <a:ea typeface="Norwester"/>
                <a:cs typeface="Norwester"/>
                <a:sym typeface="Norwester"/>
              </a:rPr>
              <a:t>Homomorphic Encryption for Data Processing</a:t>
            </a:r>
          </a:p>
        </p:txBody>
      </p:sp>
      <p:sp>
        <p:nvSpPr>
          <p:cNvPr id="20" name="TextBox 20"/>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IT21170720 |  24-25J-003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428" y="-1492537"/>
            <a:ext cx="9496910" cy="9051742"/>
          </a:xfrm>
          <a:custGeom>
            <a:avLst/>
            <a:gdLst/>
            <a:ahLst/>
            <a:cxnLst/>
            <a:rect l="l" t="t" r="r" b="b"/>
            <a:pathLst>
              <a:path w="9496910" h="9051742">
                <a:moveTo>
                  <a:pt x="0" y="0"/>
                </a:moveTo>
                <a:lnTo>
                  <a:pt x="9496910" y="0"/>
                </a:lnTo>
                <a:lnTo>
                  <a:pt x="9496910" y="9051742"/>
                </a:lnTo>
                <a:lnTo>
                  <a:pt x="0" y="9051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438428" y="-240836"/>
            <a:ext cx="8699022" cy="7532961"/>
            <a:chOff x="0" y="0"/>
            <a:chExt cx="11598696" cy="10043948"/>
          </a:xfrm>
        </p:grpSpPr>
        <p:sp>
          <p:nvSpPr>
            <p:cNvPr id="4" name="Freeform 4"/>
            <p:cNvSpPr/>
            <p:nvPr/>
          </p:nvSpPr>
          <p:spPr>
            <a:xfrm>
              <a:off x="0" y="0"/>
              <a:ext cx="11598656" cy="10043922"/>
            </a:xfrm>
            <a:custGeom>
              <a:avLst/>
              <a:gdLst/>
              <a:ahLst/>
              <a:cxnLst/>
              <a:rect l="l" t="t" r="r" b="b"/>
              <a:pathLst>
                <a:path w="11598656" h="10043922">
                  <a:moveTo>
                    <a:pt x="8698992" y="0"/>
                  </a:moveTo>
                  <a:lnTo>
                    <a:pt x="2899664" y="0"/>
                  </a:lnTo>
                  <a:lnTo>
                    <a:pt x="0" y="5021961"/>
                  </a:lnTo>
                  <a:lnTo>
                    <a:pt x="2899664" y="10043922"/>
                  </a:lnTo>
                  <a:lnTo>
                    <a:pt x="8698992" y="10043922"/>
                  </a:lnTo>
                  <a:lnTo>
                    <a:pt x="11598656" y="5021961"/>
                  </a:lnTo>
                  <a:close/>
                </a:path>
              </a:pathLst>
            </a:custGeom>
            <a:blipFill>
              <a:blip r:embed="rId5"/>
              <a:stretch>
                <a:fillRect t="-1142" b="-1142"/>
              </a:stretch>
            </a:blipFill>
          </p:spPr>
        </p:sp>
      </p:grpSp>
      <p:sp>
        <p:nvSpPr>
          <p:cNvPr id="5" name="Freeform 5"/>
          <p:cNvSpPr/>
          <p:nvPr/>
        </p:nvSpPr>
        <p:spPr>
          <a:xfrm>
            <a:off x="14616045" y="4406801"/>
            <a:ext cx="7343910" cy="6425921"/>
          </a:xfrm>
          <a:custGeom>
            <a:avLst/>
            <a:gdLst/>
            <a:ahLst/>
            <a:cxnLst/>
            <a:rect l="l" t="t" r="r" b="b"/>
            <a:pathLst>
              <a:path w="7343910" h="6425921">
                <a:moveTo>
                  <a:pt x="0" y="0"/>
                </a:moveTo>
                <a:lnTo>
                  <a:pt x="7343910" y="0"/>
                </a:lnTo>
                <a:lnTo>
                  <a:pt x="7343910" y="6425921"/>
                </a:lnTo>
                <a:lnTo>
                  <a:pt x="0" y="6425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885769" y="6779613"/>
            <a:ext cx="2639518" cy="2309578"/>
          </a:xfrm>
          <a:custGeom>
            <a:avLst/>
            <a:gdLst/>
            <a:ahLst/>
            <a:cxnLst/>
            <a:rect l="l" t="t" r="r" b="b"/>
            <a:pathLst>
              <a:path w="2639518" h="2309578">
                <a:moveTo>
                  <a:pt x="0" y="0"/>
                </a:moveTo>
                <a:lnTo>
                  <a:pt x="2639518" y="0"/>
                </a:lnTo>
                <a:lnTo>
                  <a:pt x="2639518" y="2309578"/>
                </a:lnTo>
                <a:lnTo>
                  <a:pt x="0" y="23095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645366" y="-126089"/>
            <a:ext cx="2639518" cy="2309578"/>
          </a:xfrm>
          <a:custGeom>
            <a:avLst/>
            <a:gdLst/>
            <a:ahLst/>
            <a:cxnLst/>
            <a:rect l="l" t="t" r="r" b="b"/>
            <a:pathLst>
              <a:path w="2639518" h="2309578">
                <a:moveTo>
                  <a:pt x="0" y="0"/>
                </a:moveTo>
                <a:lnTo>
                  <a:pt x="2639518" y="0"/>
                </a:lnTo>
                <a:lnTo>
                  <a:pt x="2639518" y="2309578"/>
                </a:lnTo>
                <a:lnTo>
                  <a:pt x="0" y="23095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4776204" y="7949350"/>
            <a:ext cx="1302675" cy="1139841"/>
          </a:xfrm>
          <a:custGeom>
            <a:avLst/>
            <a:gdLst/>
            <a:ahLst/>
            <a:cxnLst/>
            <a:rect l="l" t="t" r="r" b="b"/>
            <a:pathLst>
              <a:path w="1302675" h="1139841">
                <a:moveTo>
                  <a:pt x="0" y="0"/>
                </a:moveTo>
                <a:lnTo>
                  <a:pt x="1302675" y="0"/>
                </a:lnTo>
                <a:lnTo>
                  <a:pt x="1302675" y="1139841"/>
                </a:lnTo>
                <a:lnTo>
                  <a:pt x="0" y="11398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0994029" y="229857"/>
            <a:ext cx="1302675" cy="1139841"/>
          </a:xfrm>
          <a:custGeom>
            <a:avLst/>
            <a:gdLst/>
            <a:ahLst/>
            <a:cxnLst/>
            <a:rect l="l" t="t" r="r" b="b"/>
            <a:pathLst>
              <a:path w="1302675" h="1139841">
                <a:moveTo>
                  <a:pt x="0" y="0"/>
                </a:moveTo>
                <a:lnTo>
                  <a:pt x="1302675" y="0"/>
                </a:lnTo>
                <a:lnTo>
                  <a:pt x="1302675" y="1139841"/>
                </a:lnTo>
                <a:lnTo>
                  <a:pt x="0" y="11398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132548" y="9374317"/>
            <a:ext cx="3822125" cy="747945"/>
            <a:chOff x="0" y="0"/>
            <a:chExt cx="5096167" cy="997260"/>
          </a:xfrm>
        </p:grpSpPr>
        <p:sp>
          <p:nvSpPr>
            <p:cNvPr id="11" name="Freeform 11"/>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2"/>
              <a:stretch>
                <a:fillRect t="-255" b="-260"/>
              </a:stretch>
            </a:blipFill>
          </p:spPr>
        </p:sp>
      </p:grpSp>
      <p:sp>
        <p:nvSpPr>
          <p:cNvPr id="12" name="TextBox 12"/>
          <p:cNvSpPr txBox="1"/>
          <p:nvPr/>
        </p:nvSpPr>
        <p:spPr>
          <a:xfrm>
            <a:off x="2451352" y="1761178"/>
            <a:ext cx="5224188"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BACKGROUND</a:t>
            </a:r>
          </a:p>
        </p:txBody>
      </p:sp>
      <p:sp>
        <p:nvSpPr>
          <p:cNvPr id="13" name="TextBox 13"/>
          <p:cNvSpPr txBox="1"/>
          <p:nvPr/>
        </p:nvSpPr>
        <p:spPr>
          <a:xfrm>
            <a:off x="1345284" y="3843338"/>
            <a:ext cx="7959670" cy="4457675"/>
          </a:xfrm>
          <a:prstGeom prst="rect">
            <a:avLst/>
          </a:prstGeom>
        </p:spPr>
        <p:txBody>
          <a:bodyPr lIns="0" tIns="0" rIns="0" bIns="0" rtlCol="0" anchor="t">
            <a:spAutoFit/>
          </a:bodyPr>
          <a:lstStyle/>
          <a:p>
            <a:pPr algn="l">
              <a:lnSpc>
                <a:spcPts val="2999"/>
              </a:lnSpc>
            </a:pPr>
            <a:r>
              <a:rPr lang="en-US" sz="2499">
                <a:solidFill>
                  <a:srgbClr val="1D1D1F"/>
                </a:solidFill>
                <a:latin typeface="Garet"/>
                <a:ea typeface="Garet"/>
                <a:cs typeface="Garet"/>
                <a:sym typeface="Garet"/>
              </a:rPr>
              <a:t>Homomorphic encryption enables secure data processing by allowing computations on encrypted data without decryption, addressing privacy concerns in various sensitive fields. However, it struggles with large files, necessitating a solution that combines data classification to effectively manage smaller, sensitive data. This integration enhances data security and ensures compliance with privacy regulations while facilitating secure analysis and processing of critical information.</a:t>
            </a:r>
          </a:p>
        </p:txBody>
      </p:sp>
      <p:grpSp>
        <p:nvGrpSpPr>
          <p:cNvPr id="14" name="Group 14"/>
          <p:cNvGrpSpPr/>
          <p:nvPr/>
        </p:nvGrpSpPr>
        <p:grpSpPr>
          <a:xfrm>
            <a:off x="251399" y="194547"/>
            <a:ext cx="1554601" cy="1419763"/>
            <a:chOff x="0" y="0"/>
            <a:chExt cx="2072801" cy="1893017"/>
          </a:xfrm>
        </p:grpSpPr>
        <p:sp>
          <p:nvSpPr>
            <p:cNvPr id="15" name="Freeform 15"/>
            <p:cNvSpPr/>
            <p:nvPr/>
          </p:nvSpPr>
          <p:spPr>
            <a:xfrm>
              <a:off x="0" y="0"/>
              <a:ext cx="2072767" cy="1893062"/>
            </a:xfrm>
            <a:custGeom>
              <a:avLst/>
              <a:gdLst/>
              <a:ahLst/>
              <a:cxnLst/>
              <a:rect l="l" t="t" r="r" b="b"/>
              <a:pathLst>
                <a:path w="2072767" h="1893062">
                  <a:moveTo>
                    <a:pt x="0" y="0"/>
                  </a:moveTo>
                  <a:lnTo>
                    <a:pt x="2072767" y="0"/>
                  </a:lnTo>
                  <a:lnTo>
                    <a:pt x="2072767" y="1893062"/>
                  </a:lnTo>
                  <a:lnTo>
                    <a:pt x="0" y="1893062"/>
                  </a:lnTo>
                  <a:lnTo>
                    <a:pt x="0" y="0"/>
                  </a:lnTo>
                  <a:close/>
                </a:path>
              </a:pathLst>
            </a:custGeom>
            <a:blipFill>
              <a:blip r:embed="rId13"/>
              <a:stretch>
                <a:fillRect l="-23104" r="-23104"/>
              </a:stretch>
            </a:blipFill>
          </p:spPr>
        </p:sp>
      </p:grpSp>
      <p:sp>
        <p:nvSpPr>
          <p:cNvPr id="16" name="TextBox 16"/>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IT21170720 |  24-25J-003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38868" y="9758887"/>
            <a:ext cx="7710769" cy="38100"/>
            <a:chOff x="0" y="0"/>
            <a:chExt cx="10281025" cy="50800"/>
          </a:xfrm>
        </p:grpSpPr>
        <p:sp>
          <p:nvSpPr>
            <p:cNvPr id="3" name="Freeform 3"/>
            <p:cNvSpPr/>
            <p:nvPr/>
          </p:nvSpPr>
          <p:spPr>
            <a:xfrm>
              <a:off x="25400" y="0"/>
              <a:ext cx="10230231" cy="50800"/>
            </a:xfrm>
            <a:custGeom>
              <a:avLst/>
              <a:gdLst/>
              <a:ahLst/>
              <a:cxnLst/>
              <a:rect l="l" t="t" r="r" b="b"/>
              <a:pathLst>
                <a:path w="10230231" h="50800">
                  <a:moveTo>
                    <a:pt x="0" y="0"/>
                  </a:moveTo>
                  <a:lnTo>
                    <a:pt x="10230231" y="0"/>
                  </a:lnTo>
                  <a:lnTo>
                    <a:pt x="10230231" y="50800"/>
                  </a:lnTo>
                  <a:lnTo>
                    <a:pt x="0" y="50800"/>
                  </a:lnTo>
                  <a:close/>
                </a:path>
              </a:pathLst>
            </a:custGeom>
            <a:solidFill>
              <a:srgbClr val="000000"/>
            </a:solidFill>
          </p:spPr>
        </p:sp>
      </p:grpSp>
      <p:sp>
        <p:nvSpPr>
          <p:cNvPr id="4" name="Freeform 4"/>
          <p:cNvSpPr/>
          <p:nvPr/>
        </p:nvSpPr>
        <p:spPr>
          <a:xfrm>
            <a:off x="15426674" y="5536659"/>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67113" y="-179028"/>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721430" y="701820"/>
            <a:ext cx="3114134" cy="2724867"/>
          </a:xfrm>
          <a:custGeom>
            <a:avLst/>
            <a:gdLst/>
            <a:ahLst/>
            <a:cxnLst/>
            <a:rect l="l" t="t" r="r" b="b"/>
            <a:pathLst>
              <a:path w="3114134" h="2724867">
                <a:moveTo>
                  <a:pt x="0" y="0"/>
                </a:moveTo>
                <a:lnTo>
                  <a:pt x="3114134" y="0"/>
                </a:lnTo>
                <a:lnTo>
                  <a:pt x="3114134" y="2724867"/>
                </a:lnTo>
                <a:lnTo>
                  <a:pt x="0" y="27248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721430" y="3347730"/>
            <a:ext cx="3085910" cy="2700171"/>
          </a:xfrm>
          <a:custGeom>
            <a:avLst/>
            <a:gdLst/>
            <a:ahLst/>
            <a:cxnLst/>
            <a:rect l="l" t="t" r="r" b="b"/>
            <a:pathLst>
              <a:path w="3085910" h="2700171">
                <a:moveTo>
                  <a:pt x="0" y="0"/>
                </a:moveTo>
                <a:lnTo>
                  <a:pt x="3085910" y="0"/>
                </a:lnTo>
                <a:lnTo>
                  <a:pt x="3085910" y="2700171"/>
                </a:lnTo>
                <a:lnTo>
                  <a:pt x="0" y="27001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4700696" y="-109596"/>
            <a:ext cx="4041467" cy="3536283"/>
          </a:xfrm>
          <a:custGeom>
            <a:avLst/>
            <a:gdLst/>
            <a:ahLst/>
            <a:cxnLst/>
            <a:rect l="l" t="t" r="r" b="b"/>
            <a:pathLst>
              <a:path w="4041467" h="3536283">
                <a:moveTo>
                  <a:pt x="0" y="0"/>
                </a:moveTo>
                <a:lnTo>
                  <a:pt x="4041467" y="0"/>
                </a:lnTo>
                <a:lnTo>
                  <a:pt x="4041467" y="3536283"/>
                </a:lnTo>
                <a:lnTo>
                  <a:pt x="0" y="35362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844545" y="701820"/>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5388574" y="7945522"/>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2039445" y="71648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5257069" y="8850562"/>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aphicFrame>
        <p:nvGraphicFramePr>
          <p:cNvPr id="13" name="Table 13"/>
          <p:cNvGraphicFramePr>
            <a:graphicFrameLocks noGrp="1"/>
          </p:cNvGraphicFramePr>
          <p:nvPr/>
        </p:nvGraphicFramePr>
        <p:xfrm>
          <a:off x="4430218" y="5107305"/>
          <a:ext cx="10172700" cy="4263045"/>
        </p:xfrm>
        <a:graphic>
          <a:graphicData uri="http://schemas.openxmlformats.org/drawingml/2006/table">
            <a:tbl>
              <a:tblPr/>
              <a:tblGrid>
                <a:gridCol w="5000741">
                  <a:extLst>
                    <a:ext uri="{9D8B030D-6E8A-4147-A177-3AD203B41FA5}">
                      <a16:colId xmlns:a16="http://schemas.microsoft.com/office/drawing/2014/main" val="20000"/>
                    </a:ext>
                  </a:extLst>
                </a:gridCol>
                <a:gridCol w="5171959">
                  <a:extLst>
                    <a:ext uri="{9D8B030D-6E8A-4147-A177-3AD203B41FA5}">
                      <a16:colId xmlns:a16="http://schemas.microsoft.com/office/drawing/2014/main" val="20001"/>
                    </a:ext>
                  </a:extLst>
                </a:gridCol>
              </a:tblGrid>
              <a:tr h="860788">
                <a:tc>
                  <a:txBody>
                    <a:bodyPr/>
                    <a:lstStyle/>
                    <a:p>
                      <a:pPr algn="ctr">
                        <a:lnSpc>
                          <a:spcPts val="3219"/>
                        </a:lnSpc>
                        <a:defRPr/>
                      </a:pPr>
                      <a:r>
                        <a:rPr lang="en-US" sz="2299" b="1">
                          <a:solidFill>
                            <a:srgbClr val="000000"/>
                          </a:solidFill>
                          <a:latin typeface="Times New Roman Bold"/>
                          <a:ea typeface="Times New Roman Bold"/>
                          <a:cs typeface="Times New Roman Bold"/>
                          <a:sym typeface="Times New Roman Bold"/>
                        </a:rPr>
                        <a:t>STUDENT NAME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b="1">
                          <a:solidFill>
                            <a:srgbClr val="000000"/>
                          </a:solidFill>
                          <a:latin typeface="Times New Roman Bold"/>
                          <a:ea typeface="Times New Roman Bold"/>
                          <a:cs typeface="Times New Roman Bold"/>
                          <a:sym typeface="Times New Roman Bold"/>
                        </a:rPr>
                        <a:t>STUDENT 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93813">
                <a:tc>
                  <a:txBody>
                    <a:bodyPr/>
                    <a:lstStyle/>
                    <a:p>
                      <a:pPr algn="ctr">
                        <a:lnSpc>
                          <a:spcPts val="2939"/>
                        </a:lnSpc>
                        <a:defRPr/>
                      </a:pPr>
                      <a:r>
                        <a:rPr lang="en-US" sz="2400">
                          <a:solidFill>
                            <a:srgbClr val="000000"/>
                          </a:solidFill>
                          <a:latin typeface="Times New Roman"/>
                          <a:ea typeface="Times New Roman"/>
                          <a:cs typeface="Times New Roman"/>
                          <a:sym typeface="Times New Roman"/>
                        </a:rPr>
                        <a:t>K.D.S.P JAYAWICKRAMA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ea typeface="Times New Roman"/>
                          <a:cs typeface="Times New Roman"/>
                          <a:sym typeface="Times New Roman"/>
                        </a:rPr>
                        <a:t>IT21170720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6148">
                <a:tc>
                  <a:txBody>
                    <a:bodyPr/>
                    <a:lstStyle/>
                    <a:p>
                      <a:pPr algn="ctr">
                        <a:lnSpc>
                          <a:spcPts val="2939"/>
                        </a:lnSpc>
                        <a:defRPr/>
                      </a:pPr>
                      <a:r>
                        <a:rPr lang="en-US" sz="2099">
                          <a:solidFill>
                            <a:srgbClr val="000000"/>
                          </a:solidFill>
                          <a:latin typeface="Times New Roman"/>
                          <a:ea typeface="Times New Roman"/>
                          <a:cs typeface="Times New Roman"/>
                          <a:sym typeface="Times New Roman"/>
                        </a:rPr>
                        <a:t>H.A.N NILAKSHANA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ea typeface="Times New Roman"/>
                          <a:cs typeface="Times New Roman"/>
                          <a:sym typeface="Times New Roman"/>
                        </a:rPr>
                        <a:t>IT21175602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6148">
                <a:tc>
                  <a:txBody>
                    <a:bodyPr/>
                    <a:lstStyle/>
                    <a:p>
                      <a:pPr algn="ctr">
                        <a:lnSpc>
                          <a:spcPts val="2939"/>
                        </a:lnSpc>
                        <a:defRPr/>
                      </a:pPr>
                      <a:r>
                        <a:rPr lang="en-US" sz="2099">
                          <a:solidFill>
                            <a:srgbClr val="000000"/>
                          </a:solidFill>
                          <a:latin typeface="Times New Roman"/>
                          <a:ea typeface="Times New Roman"/>
                          <a:cs typeface="Times New Roman"/>
                          <a:sym typeface="Times New Roman"/>
                        </a:rPr>
                        <a:t>P.P. LIYANAGE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ea typeface="Times New Roman"/>
                          <a:cs typeface="Times New Roman"/>
                          <a:sym typeface="Times New Roman"/>
                        </a:rPr>
                        <a:t>IT21184758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6148">
                <a:tc>
                  <a:txBody>
                    <a:bodyPr/>
                    <a:lstStyle/>
                    <a:p>
                      <a:pPr algn="ctr">
                        <a:lnSpc>
                          <a:spcPts val="2939"/>
                        </a:lnSpc>
                        <a:defRPr/>
                      </a:pPr>
                      <a:r>
                        <a:rPr lang="en-US" sz="2099">
                          <a:solidFill>
                            <a:srgbClr val="000000"/>
                          </a:solidFill>
                          <a:latin typeface="Times New Roman"/>
                          <a:ea typeface="Times New Roman"/>
                          <a:cs typeface="Times New Roman"/>
                          <a:sym typeface="Times New Roman"/>
                        </a:rPr>
                        <a:t>G.B.T.G INDRAJITH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ea typeface="Times New Roman"/>
                          <a:cs typeface="Times New Roman"/>
                          <a:sym typeface="Times New Roman"/>
                        </a:rPr>
                        <a:t>IT21229220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4" name="TextBox 14"/>
          <p:cNvSpPr txBox="1"/>
          <p:nvPr/>
        </p:nvSpPr>
        <p:spPr>
          <a:xfrm>
            <a:off x="4964450" y="1875790"/>
            <a:ext cx="8359101" cy="2179828"/>
          </a:xfrm>
          <a:prstGeom prst="rect">
            <a:avLst/>
          </a:prstGeom>
        </p:spPr>
        <p:txBody>
          <a:bodyPr lIns="0" tIns="0" rIns="0" bIns="0" rtlCol="0" anchor="t">
            <a:spAutoFit/>
          </a:bodyPr>
          <a:lstStyle/>
          <a:p>
            <a:pPr algn="ctr">
              <a:lnSpc>
                <a:spcPts val="7614"/>
              </a:lnSpc>
            </a:pPr>
            <a:r>
              <a:rPr lang="en-US" sz="6398" b="1">
                <a:solidFill>
                  <a:srgbClr val="0B1D39"/>
                </a:solidFill>
                <a:latin typeface="Times New Roman Bold"/>
                <a:ea typeface="Times New Roman Bold"/>
                <a:cs typeface="Times New Roman Bold"/>
                <a:sym typeface="Times New Roman Bold"/>
              </a:rPr>
              <a:t>TEAM MEMBERS</a:t>
            </a:r>
          </a:p>
          <a:p>
            <a:pPr algn="ctr">
              <a:lnSpc>
                <a:spcPts val="7614"/>
              </a:lnSpc>
            </a:pPr>
            <a:endParaRPr lang="en-US" sz="6398" b="1">
              <a:solidFill>
                <a:srgbClr val="0B1D39"/>
              </a:solidFill>
              <a:latin typeface="Times New Roman Bold"/>
              <a:ea typeface="Times New Roman Bold"/>
              <a:cs typeface="Times New Roman Bold"/>
              <a:sym typeface="Times New Roman Bold"/>
            </a:endParaRPr>
          </a:p>
        </p:txBody>
      </p:sp>
      <p:sp>
        <p:nvSpPr>
          <p:cNvPr id="15" name="TextBox 15"/>
          <p:cNvSpPr txBox="1"/>
          <p:nvPr/>
        </p:nvSpPr>
        <p:spPr>
          <a:xfrm>
            <a:off x="2662135" y="3028137"/>
            <a:ext cx="12612410" cy="834746"/>
          </a:xfrm>
          <a:prstGeom prst="rect">
            <a:avLst/>
          </a:prstGeom>
        </p:spPr>
        <p:txBody>
          <a:bodyPr lIns="0" tIns="0" rIns="0" bIns="0" rtlCol="0" anchor="t">
            <a:spAutoFit/>
          </a:bodyPr>
          <a:lstStyle/>
          <a:p>
            <a:pPr algn="ctr">
              <a:lnSpc>
                <a:spcPts val="5783"/>
              </a:lnSpc>
            </a:pPr>
            <a:r>
              <a:rPr lang="en-US" sz="4859" b="1">
                <a:solidFill>
                  <a:srgbClr val="000000"/>
                </a:solidFill>
                <a:latin typeface="Times New Roman Bold"/>
                <a:ea typeface="Times New Roman Bold"/>
                <a:cs typeface="Times New Roman Bold"/>
                <a:sym typeface="Times New Roman Bold"/>
              </a:rPr>
              <a:t>Supervisor</a:t>
            </a:r>
            <a:r>
              <a:rPr lang="en-US" sz="4859">
                <a:solidFill>
                  <a:srgbClr val="000000"/>
                </a:solidFill>
                <a:latin typeface="Times New Roman"/>
                <a:ea typeface="Times New Roman"/>
                <a:cs typeface="Times New Roman"/>
                <a:sym typeface="Times New Roman"/>
              </a:rPr>
              <a:t>: Mr. Amila Senarathne </a:t>
            </a:r>
          </a:p>
        </p:txBody>
      </p:sp>
      <p:sp>
        <p:nvSpPr>
          <p:cNvPr id="16" name="TextBox 16"/>
          <p:cNvSpPr txBox="1"/>
          <p:nvPr/>
        </p:nvSpPr>
        <p:spPr>
          <a:xfrm>
            <a:off x="2168971" y="3882034"/>
            <a:ext cx="13437588" cy="834746"/>
          </a:xfrm>
          <a:prstGeom prst="rect">
            <a:avLst/>
          </a:prstGeom>
        </p:spPr>
        <p:txBody>
          <a:bodyPr lIns="0" tIns="0" rIns="0" bIns="0" rtlCol="0" anchor="t">
            <a:spAutoFit/>
          </a:bodyPr>
          <a:lstStyle/>
          <a:p>
            <a:pPr algn="ctr">
              <a:lnSpc>
                <a:spcPts val="5783"/>
              </a:lnSpc>
            </a:pPr>
            <a:r>
              <a:rPr lang="en-US" sz="4859" b="1">
                <a:solidFill>
                  <a:srgbClr val="000000"/>
                </a:solidFill>
                <a:latin typeface="Times New Roman Bold"/>
                <a:ea typeface="Times New Roman Bold"/>
                <a:cs typeface="Times New Roman Bold"/>
                <a:sym typeface="Times New Roman Bold"/>
              </a:rPr>
              <a:t>Co-Supervisor</a:t>
            </a:r>
            <a:r>
              <a:rPr lang="en-US" sz="4859">
                <a:solidFill>
                  <a:srgbClr val="000000"/>
                </a:solidFill>
                <a:latin typeface="Times New Roman"/>
                <a:ea typeface="Times New Roman"/>
                <a:cs typeface="Times New Roman"/>
                <a:sym typeface="Times New Roman"/>
              </a:rPr>
              <a:t> : Mrs. Suranjini Silva</a:t>
            </a:r>
          </a:p>
        </p:txBody>
      </p:sp>
      <p:grpSp>
        <p:nvGrpSpPr>
          <p:cNvPr id="17" name="Group 17"/>
          <p:cNvGrpSpPr/>
          <p:nvPr/>
        </p:nvGrpSpPr>
        <p:grpSpPr>
          <a:xfrm>
            <a:off x="132548" y="9374317"/>
            <a:ext cx="3822125" cy="747945"/>
            <a:chOff x="0" y="0"/>
            <a:chExt cx="5096167" cy="997260"/>
          </a:xfrm>
        </p:grpSpPr>
        <p:sp>
          <p:nvSpPr>
            <p:cNvPr id="18" name="Freeform 18"/>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0"/>
              <a:stretch>
                <a:fillRect t="-255" b="-260"/>
              </a:stretch>
            </a:blipFill>
          </p:spPr>
        </p:sp>
      </p:grpSp>
      <p:sp>
        <p:nvSpPr>
          <p:cNvPr id="19" name="Freeform 19"/>
          <p:cNvSpPr/>
          <p:nvPr/>
        </p:nvSpPr>
        <p:spPr>
          <a:xfrm>
            <a:off x="7924095" y="309920"/>
            <a:ext cx="1927340" cy="1203920"/>
          </a:xfrm>
          <a:custGeom>
            <a:avLst/>
            <a:gdLst/>
            <a:ahLst/>
            <a:cxnLst/>
            <a:rect l="l" t="t" r="r" b="b"/>
            <a:pathLst>
              <a:path w="1927340" h="1203920">
                <a:moveTo>
                  <a:pt x="0" y="0"/>
                </a:moveTo>
                <a:lnTo>
                  <a:pt x="1927340" y="0"/>
                </a:lnTo>
                <a:lnTo>
                  <a:pt x="1927340" y="1203920"/>
                </a:lnTo>
                <a:lnTo>
                  <a:pt x="0" y="1203920"/>
                </a:lnTo>
                <a:lnTo>
                  <a:pt x="0" y="0"/>
                </a:lnTo>
                <a:close/>
              </a:path>
            </a:pathLst>
          </a:custGeom>
          <a:blipFill>
            <a:blip r:embed="rId21"/>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0746"/>
            <a:ext cx="18288000" cy="10527746"/>
            <a:chOff x="0" y="0"/>
            <a:chExt cx="24384000" cy="14036995"/>
          </a:xfrm>
        </p:grpSpPr>
        <p:sp>
          <p:nvSpPr>
            <p:cNvPr id="3" name="Freeform 3"/>
            <p:cNvSpPr/>
            <p:nvPr/>
          </p:nvSpPr>
          <p:spPr>
            <a:xfrm>
              <a:off x="0" y="0"/>
              <a:ext cx="24384000" cy="14037056"/>
            </a:xfrm>
            <a:custGeom>
              <a:avLst/>
              <a:gdLst/>
              <a:ahLst/>
              <a:cxnLst/>
              <a:rect l="l" t="t" r="r" b="b"/>
              <a:pathLst>
                <a:path w="24384000" h="14037056">
                  <a:moveTo>
                    <a:pt x="0" y="0"/>
                  </a:moveTo>
                  <a:lnTo>
                    <a:pt x="24384000" y="0"/>
                  </a:lnTo>
                  <a:lnTo>
                    <a:pt x="24384000" y="14037056"/>
                  </a:lnTo>
                  <a:lnTo>
                    <a:pt x="0" y="14037056"/>
                  </a:lnTo>
                  <a:lnTo>
                    <a:pt x="0" y="0"/>
                  </a:lnTo>
                  <a:close/>
                </a:path>
              </a:pathLst>
            </a:custGeom>
            <a:blipFill>
              <a:blip r:embed="rId2"/>
              <a:stretch>
                <a:fillRect t="-7904" b="-7903"/>
              </a:stretch>
            </a:blipFill>
          </p:spPr>
        </p:sp>
      </p:grpSp>
      <p:sp>
        <p:nvSpPr>
          <p:cNvPr id="4" name="Freeform 4"/>
          <p:cNvSpPr/>
          <p:nvPr/>
        </p:nvSpPr>
        <p:spPr>
          <a:xfrm>
            <a:off x="0" y="9017696"/>
            <a:ext cx="18288000" cy="1234253"/>
          </a:xfrm>
          <a:custGeom>
            <a:avLst/>
            <a:gdLst/>
            <a:ahLst/>
            <a:cxnLst/>
            <a:rect l="l" t="t" r="r" b="b"/>
            <a:pathLst>
              <a:path w="18288000" h="1234253">
                <a:moveTo>
                  <a:pt x="0" y="0"/>
                </a:moveTo>
                <a:lnTo>
                  <a:pt x="18288000" y="0"/>
                </a:lnTo>
                <a:lnTo>
                  <a:pt x="18288000" y="1234253"/>
                </a:lnTo>
                <a:lnTo>
                  <a:pt x="0" y="1234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132548" y="9374317"/>
            <a:ext cx="3822125" cy="747945"/>
            <a:chOff x="0" y="0"/>
            <a:chExt cx="5096167" cy="997260"/>
          </a:xfrm>
        </p:grpSpPr>
        <p:sp>
          <p:nvSpPr>
            <p:cNvPr id="9" name="Freeform 9"/>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1"/>
              <a:stretch>
                <a:fillRect t="-255" b="-260"/>
              </a:stretch>
            </a:blipFill>
          </p:spPr>
        </p:sp>
      </p:grpSp>
      <p:sp>
        <p:nvSpPr>
          <p:cNvPr id="10" name="TextBox 10"/>
          <p:cNvSpPr txBox="1"/>
          <p:nvPr/>
        </p:nvSpPr>
        <p:spPr>
          <a:xfrm>
            <a:off x="1653219" y="1707654"/>
            <a:ext cx="6776113" cy="916305"/>
          </a:xfrm>
          <a:prstGeom prst="rect">
            <a:avLst/>
          </a:prstGeom>
        </p:spPr>
        <p:txBody>
          <a:bodyPr lIns="0" tIns="0" rIns="0" bIns="0" rtlCol="0" anchor="t">
            <a:spAutoFit/>
          </a:bodyPr>
          <a:lstStyle/>
          <a:p>
            <a:pPr algn="l">
              <a:lnSpc>
                <a:spcPts val="6719"/>
              </a:lnSpc>
            </a:pPr>
            <a:r>
              <a:rPr lang="en-US" sz="4800" b="1" u="sng">
                <a:solidFill>
                  <a:srgbClr val="FFD98C"/>
                </a:solidFill>
                <a:latin typeface="Raleway Heavy"/>
                <a:ea typeface="Raleway Heavy"/>
                <a:cs typeface="Raleway Heavy"/>
                <a:sym typeface="Raleway Heavy"/>
              </a:rPr>
              <a:t>RESEARCH QUESTION</a:t>
            </a:r>
          </a:p>
        </p:txBody>
      </p:sp>
      <p:sp>
        <p:nvSpPr>
          <p:cNvPr id="11" name="TextBox 11"/>
          <p:cNvSpPr txBox="1"/>
          <p:nvPr/>
        </p:nvSpPr>
        <p:spPr>
          <a:xfrm>
            <a:off x="1028700" y="3131595"/>
            <a:ext cx="8662702" cy="4695952"/>
          </a:xfrm>
          <a:prstGeom prst="rect">
            <a:avLst/>
          </a:prstGeom>
        </p:spPr>
        <p:txBody>
          <a:bodyPr lIns="0" tIns="0" rIns="0" bIns="0" rtlCol="0" anchor="t">
            <a:spAutoFit/>
          </a:bodyPr>
          <a:lstStyle/>
          <a:p>
            <a:pPr algn="just">
              <a:lnSpc>
                <a:spcPts val="2879"/>
              </a:lnSpc>
            </a:pPr>
            <a:r>
              <a:rPr lang="en-US" sz="2400" b="1">
                <a:solidFill>
                  <a:srgbClr val="F7F7F7"/>
                </a:solidFill>
                <a:latin typeface="Garet Bold"/>
                <a:ea typeface="Garet Bold"/>
                <a:cs typeface="Garet Bold"/>
                <a:sym typeface="Garet Bold"/>
              </a:rPr>
              <a:t>How can homomorphic encryption be integrated with data classification to ensure secure processing of sensitive data in a DLP tool?</a:t>
            </a:r>
          </a:p>
          <a:p>
            <a:pPr algn="just">
              <a:lnSpc>
                <a:spcPts val="2879"/>
              </a:lnSpc>
            </a:pPr>
            <a:endParaRPr lang="en-US" sz="2400" b="1">
              <a:solidFill>
                <a:srgbClr val="F7F7F7"/>
              </a:solidFill>
              <a:latin typeface="Garet Bold"/>
              <a:ea typeface="Garet Bold"/>
              <a:cs typeface="Garet Bold"/>
              <a:sym typeface="Garet Bold"/>
            </a:endParaRPr>
          </a:p>
          <a:p>
            <a:pPr algn="just">
              <a:lnSpc>
                <a:spcPts val="2879"/>
              </a:lnSpc>
            </a:pPr>
            <a:r>
              <a:rPr lang="en-US" sz="2400">
                <a:solidFill>
                  <a:srgbClr val="F7F7F7"/>
                </a:solidFill>
                <a:latin typeface="Garet"/>
                <a:ea typeface="Garet"/>
                <a:cs typeface="Garet"/>
                <a:sym typeface="Garet"/>
              </a:rPr>
              <a:t>Homomorphic encryption can be integrated with data classification in a DLP tool by first identifying and prioritizing sensitive, smaller data for encryption while segmenting larger files for alternative protection. This allows for secure computations on encrypted data without exposure, ensuring compliance and privacy. By implementing a centralized monitoring system, we can efficiently manage encrypted and non-encrypted data, enhancing overall data security.</a:t>
            </a:r>
          </a:p>
        </p:txBody>
      </p:sp>
      <p:sp>
        <p:nvSpPr>
          <p:cNvPr id="12" name="TextBox 12"/>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IT21170720 |  24-25J-003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32548" y="9374317"/>
            <a:ext cx="3822125" cy="747945"/>
            <a:chOff x="0" y="0"/>
            <a:chExt cx="5096167" cy="997260"/>
          </a:xfrm>
        </p:grpSpPr>
        <p:sp>
          <p:nvSpPr>
            <p:cNvPr id="5" name="Freeform 5"/>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6"/>
              <a:stretch>
                <a:fillRect t="-255" b="-260"/>
              </a:stretch>
            </a:blipFill>
          </p:spPr>
        </p:sp>
      </p:grpSp>
      <p:grpSp>
        <p:nvGrpSpPr>
          <p:cNvPr id="6" name="Group 6"/>
          <p:cNvGrpSpPr/>
          <p:nvPr/>
        </p:nvGrpSpPr>
        <p:grpSpPr>
          <a:xfrm>
            <a:off x="1028700" y="960823"/>
            <a:ext cx="16230600" cy="1318985"/>
            <a:chOff x="0" y="0"/>
            <a:chExt cx="21640800" cy="1758647"/>
          </a:xfrm>
        </p:grpSpPr>
        <p:sp>
          <p:nvSpPr>
            <p:cNvPr id="7" name="Freeform 7"/>
            <p:cNvSpPr/>
            <p:nvPr/>
          </p:nvSpPr>
          <p:spPr>
            <a:xfrm>
              <a:off x="0" y="0"/>
              <a:ext cx="21640800" cy="1758696"/>
            </a:xfrm>
            <a:custGeom>
              <a:avLst/>
              <a:gdLst/>
              <a:ahLst/>
              <a:cxnLst/>
              <a:rect l="l" t="t" r="r" b="b"/>
              <a:pathLst>
                <a:path w="21640800" h="1758696">
                  <a:moveTo>
                    <a:pt x="0" y="0"/>
                  </a:moveTo>
                  <a:lnTo>
                    <a:pt x="21640800" y="0"/>
                  </a:lnTo>
                  <a:lnTo>
                    <a:pt x="21640800" y="1758696"/>
                  </a:lnTo>
                  <a:lnTo>
                    <a:pt x="0" y="1758696"/>
                  </a:lnTo>
                  <a:lnTo>
                    <a:pt x="0" y="0"/>
                  </a:lnTo>
                  <a:close/>
                </a:path>
              </a:pathLst>
            </a:custGeom>
            <a:blipFill>
              <a:blip r:embed="rId7"/>
              <a:stretch>
                <a:fillRect t="-213680" b="-213677"/>
              </a:stretch>
            </a:blipFill>
          </p:spPr>
        </p:sp>
      </p:grpSp>
      <p:sp>
        <p:nvSpPr>
          <p:cNvPr id="8" name="Freeform 8"/>
          <p:cNvSpPr/>
          <p:nvPr/>
        </p:nvSpPr>
        <p:spPr>
          <a:xfrm>
            <a:off x="1028700" y="5859861"/>
            <a:ext cx="16230600" cy="2648317"/>
          </a:xfrm>
          <a:custGeom>
            <a:avLst/>
            <a:gdLst/>
            <a:ahLst/>
            <a:cxnLst/>
            <a:rect l="l" t="t" r="r" b="b"/>
            <a:pathLst>
              <a:path w="16230600" h="2648317">
                <a:moveTo>
                  <a:pt x="0" y="0"/>
                </a:moveTo>
                <a:lnTo>
                  <a:pt x="16230600" y="0"/>
                </a:lnTo>
                <a:lnTo>
                  <a:pt x="16230600" y="2648317"/>
                </a:lnTo>
                <a:lnTo>
                  <a:pt x="0" y="2648317"/>
                </a:lnTo>
                <a:lnTo>
                  <a:pt x="0" y="0"/>
                </a:lnTo>
                <a:close/>
              </a:path>
            </a:pathLst>
          </a:custGeom>
          <a:blipFill>
            <a:blip r:embed="rId8">
              <a:extLst>
                <a:ext uri="{96DAC541-7B7A-43D3-8B79-37D633B846F1}">
                  <asvg:svgBlip xmlns:asvg="http://schemas.microsoft.com/office/drawing/2016/SVG/main" r:embed="rId9"/>
                </a:ext>
              </a:extLst>
            </a:blip>
            <a:stretch>
              <a:fillRect t="-21180"/>
            </a:stretch>
          </a:blipFill>
        </p:spPr>
      </p:sp>
      <p:grpSp>
        <p:nvGrpSpPr>
          <p:cNvPr id="9" name="Group 9"/>
          <p:cNvGrpSpPr/>
          <p:nvPr/>
        </p:nvGrpSpPr>
        <p:grpSpPr>
          <a:xfrm>
            <a:off x="1028700" y="2545161"/>
            <a:ext cx="16230600" cy="3086100"/>
            <a:chOff x="0" y="0"/>
            <a:chExt cx="4274726" cy="812800"/>
          </a:xfrm>
        </p:grpSpPr>
        <p:sp>
          <p:nvSpPr>
            <p:cNvPr id="10" name="Freeform 10"/>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F6C89F"/>
            </a:solidFill>
          </p:spPr>
        </p:sp>
        <p:sp>
          <p:nvSpPr>
            <p:cNvPr id="11" name="TextBox 11"/>
            <p:cNvSpPr txBox="1"/>
            <p:nvPr/>
          </p:nvSpPr>
          <p:spPr>
            <a:xfrm>
              <a:off x="0" y="-57150"/>
              <a:ext cx="4274726" cy="869950"/>
            </a:xfrm>
            <a:prstGeom prst="rect">
              <a:avLst/>
            </a:prstGeom>
          </p:spPr>
          <p:txBody>
            <a:bodyPr lIns="50800" tIns="50800" rIns="50800" bIns="50800" rtlCol="0" anchor="ctr"/>
            <a:lstStyle/>
            <a:p>
              <a:pPr algn="ctr">
                <a:lnSpc>
                  <a:spcPts val="3339"/>
                </a:lnSpc>
              </a:pPr>
              <a:endParaRPr/>
            </a:p>
          </p:txBody>
        </p:sp>
      </p:grpSp>
      <p:sp>
        <p:nvSpPr>
          <p:cNvPr id="12" name="TextBox 12"/>
          <p:cNvSpPr txBox="1"/>
          <p:nvPr/>
        </p:nvSpPr>
        <p:spPr>
          <a:xfrm>
            <a:off x="1383425" y="3323895"/>
            <a:ext cx="15521149" cy="2162302"/>
          </a:xfrm>
          <a:prstGeom prst="rect">
            <a:avLst/>
          </a:prstGeom>
        </p:spPr>
        <p:txBody>
          <a:bodyPr lIns="0" tIns="0" rIns="0" bIns="0" rtlCol="0" anchor="t">
            <a:spAutoFit/>
          </a:bodyPr>
          <a:lstStyle/>
          <a:p>
            <a:pPr algn="l">
              <a:lnSpc>
                <a:spcPts val="2879"/>
              </a:lnSpc>
            </a:pPr>
            <a:r>
              <a:rPr lang="en-US" sz="2400">
                <a:solidFill>
                  <a:srgbClr val="1D1D1F"/>
                </a:solidFill>
                <a:latin typeface="Garet"/>
                <a:ea typeface="Garet"/>
                <a:cs typeface="Garet"/>
                <a:sym typeface="Garet"/>
              </a:rPr>
              <a:t>The primary objective of the "Homomorphic Encryption for Data Processing" component is to enhance data security by enabling secure computations on sensitive data without the need for decryption. This involves implementing a robust data classification system that prioritizes and manages smaller, sensitive data sets effectively. The goal is to protect privacy while allowing effective data analysis within a Data Loss Prevention (DLP) tool, ensuring compliance with relevant regulations.</a:t>
            </a:r>
          </a:p>
        </p:txBody>
      </p:sp>
      <p:sp>
        <p:nvSpPr>
          <p:cNvPr id="13" name="TextBox 13"/>
          <p:cNvSpPr txBox="1"/>
          <p:nvPr/>
        </p:nvSpPr>
        <p:spPr>
          <a:xfrm>
            <a:off x="1247972" y="1066913"/>
            <a:ext cx="9968643"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SPECIFIC AND SUB-OBJECTIVES</a:t>
            </a:r>
          </a:p>
        </p:txBody>
      </p:sp>
      <p:sp>
        <p:nvSpPr>
          <p:cNvPr id="14" name="TextBox 14"/>
          <p:cNvSpPr txBox="1"/>
          <p:nvPr/>
        </p:nvSpPr>
        <p:spPr>
          <a:xfrm>
            <a:off x="1368645" y="2716484"/>
            <a:ext cx="3756082" cy="419100"/>
          </a:xfrm>
          <a:prstGeom prst="rect">
            <a:avLst/>
          </a:prstGeom>
        </p:spPr>
        <p:txBody>
          <a:bodyPr lIns="0" tIns="0" rIns="0" bIns="0" rtlCol="0" anchor="t">
            <a:spAutoFit/>
          </a:bodyPr>
          <a:lstStyle/>
          <a:p>
            <a:pPr algn="ctr">
              <a:lnSpc>
                <a:spcPts val="3479"/>
              </a:lnSpc>
            </a:pPr>
            <a:r>
              <a:rPr lang="en-US" sz="2899" b="1">
                <a:solidFill>
                  <a:srgbClr val="1D1D1F"/>
                </a:solidFill>
                <a:latin typeface="Garet Bold"/>
                <a:ea typeface="Garet Bold"/>
                <a:cs typeface="Garet Bold"/>
                <a:sym typeface="Garet Bold"/>
              </a:rPr>
              <a:t>Specific Objective</a:t>
            </a:r>
          </a:p>
        </p:txBody>
      </p:sp>
      <p:sp>
        <p:nvSpPr>
          <p:cNvPr id="15" name="TextBox 15"/>
          <p:cNvSpPr txBox="1"/>
          <p:nvPr/>
        </p:nvSpPr>
        <p:spPr>
          <a:xfrm>
            <a:off x="1247972" y="6154852"/>
            <a:ext cx="3756082" cy="419100"/>
          </a:xfrm>
          <a:prstGeom prst="rect">
            <a:avLst/>
          </a:prstGeom>
        </p:spPr>
        <p:txBody>
          <a:bodyPr lIns="0" tIns="0" rIns="0" bIns="0" rtlCol="0" anchor="t">
            <a:spAutoFit/>
          </a:bodyPr>
          <a:lstStyle/>
          <a:p>
            <a:pPr algn="ctr">
              <a:lnSpc>
                <a:spcPts val="3479"/>
              </a:lnSpc>
            </a:pPr>
            <a:r>
              <a:rPr lang="en-US" sz="2899" b="1">
                <a:solidFill>
                  <a:srgbClr val="1D1D1F"/>
                </a:solidFill>
                <a:latin typeface="Garet Bold"/>
                <a:ea typeface="Garet Bold"/>
                <a:cs typeface="Garet Bold"/>
                <a:sym typeface="Garet Bold"/>
              </a:rPr>
              <a:t>Sub Objective</a:t>
            </a:r>
          </a:p>
        </p:txBody>
      </p:sp>
      <p:sp>
        <p:nvSpPr>
          <p:cNvPr id="16" name="TextBox 16"/>
          <p:cNvSpPr txBox="1"/>
          <p:nvPr/>
        </p:nvSpPr>
        <p:spPr>
          <a:xfrm>
            <a:off x="1525368" y="6664950"/>
            <a:ext cx="15521149" cy="1656588"/>
          </a:xfrm>
          <a:prstGeom prst="rect">
            <a:avLst/>
          </a:prstGeom>
        </p:spPr>
        <p:txBody>
          <a:bodyPr lIns="0" tIns="0" rIns="0" bIns="0" rtlCol="0" anchor="t">
            <a:spAutoFit/>
          </a:bodyPr>
          <a:lstStyle/>
          <a:p>
            <a:pPr marL="548640" lvl="2" indent="-182880" algn="l">
              <a:lnSpc>
                <a:spcPts val="4536"/>
              </a:lnSpc>
              <a:buFont typeface="Arial"/>
              <a:buChar char="⚬"/>
            </a:pPr>
            <a:r>
              <a:rPr lang="en-US" sz="2400">
                <a:solidFill>
                  <a:srgbClr val="1D1D1F"/>
                </a:solidFill>
                <a:latin typeface="Garet"/>
                <a:ea typeface="Garet"/>
                <a:cs typeface="Garet"/>
                <a:sym typeface="Garet"/>
              </a:rPr>
              <a:t>Implement Data Classification</a:t>
            </a:r>
          </a:p>
          <a:p>
            <a:pPr marL="548640" lvl="2" indent="-182880" algn="l">
              <a:lnSpc>
                <a:spcPts val="4536"/>
              </a:lnSpc>
              <a:buFont typeface="Arial"/>
              <a:buChar char="⚬"/>
            </a:pPr>
            <a:r>
              <a:rPr lang="en-US" sz="2400">
                <a:solidFill>
                  <a:srgbClr val="1D1D1F"/>
                </a:solidFill>
                <a:latin typeface="Garet"/>
                <a:ea typeface="Garet"/>
                <a:cs typeface="Garet"/>
                <a:sym typeface="Garet"/>
              </a:rPr>
              <a:t>Ensure Efficient Data Processing</a:t>
            </a:r>
          </a:p>
          <a:p>
            <a:pPr marL="548640" lvl="2" indent="-182880" algn="l">
              <a:lnSpc>
                <a:spcPts val="4536"/>
              </a:lnSpc>
              <a:buFont typeface="Arial"/>
              <a:buChar char="⚬"/>
            </a:pPr>
            <a:r>
              <a:rPr lang="en-US" sz="2400">
                <a:solidFill>
                  <a:srgbClr val="1D1D1F"/>
                </a:solidFill>
                <a:latin typeface="Garet"/>
                <a:ea typeface="Garet"/>
                <a:cs typeface="Garet"/>
                <a:sym typeface="Garet"/>
              </a:rPr>
              <a:t>Integrate with DLP Tool</a:t>
            </a:r>
          </a:p>
        </p:txBody>
      </p:sp>
      <p:sp>
        <p:nvSpPr>
          <p:cNvPr id="17" name="Freeform 17"/>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IT21170720 |  24-25J-003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67113" y="-179028"/>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21430" y="701820"/>
            <a:ext cx="3114134" cy="2724867"/>
          </a:xfrm>
          <a:custGeom>
            <a:avLst/>
            <a:gdLst/>
            <a:ahLst/>
            <a:cxnLst/>
            <a:rect l="l" t="t" r="r" b="b"/>
            <a:pathLst>
              <a:path w="3114134" h="2724867">
                <a:moveTo>
                  <a:pt x="0" y="0"/>
                </a:moveTo>
                <a:lnTo>
                  <a:pt x="3114134" y="0"/>
                </a:lnTo>
                <a:lnTo>
                  <a:pt x="3114134" y="2724867"/>
                </a:lnTo>
                <a:lnTo>
                  <a:pt x="0" y="2724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721430" y="3347730"/>
            <a:ext cx="3085910" cy="2700171"/>
          </a:xfrm>
          <a:custGeom>
            <a:avLst/>
            <a:gdLst/>
            <a:ahLst/>
            <a:cxnLst/>
            <a:rect l="l" t="t" r="r" b="b"/>
            <a:pathLst>
              <a:path w="3085910" h="2700171">
                <a:moveTo>
                  <a:pt x="0" y="0"/>
                </a:moveTo>
                <a:lnTo>
                  <a:pt x="3085910" y="0"/>
                </a:lnTo>
                <a:lnTo>
                  <a:pt x="3085910" y="2700171"/>
                </a:lnTo>
                <a:lnTo>
                  <a:pt x="0" y="27001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700696" y="-109596"/>
            <a:ext cx="4041467" cy="3536283"/>
          </a:xfrm>
          <a:custGeom>
            <a:avLst/>
            <a:gdLst/>
            <a:ahLst/>
            <a:cxnLst/>
            <a:rect l="l" t="t" r="r" b="b"/>
            <a:pathLst>
              <a:path w="4041467" h="3536283">
                <a:moveTo>
                  <a:pt x="0" y="0"/>
                </a:moveTo>
                <a:lnTo>
                  <a:pt x="4041468" y="0"/>
                </a:lnTo>
                <a:lnTo>
                  <a:pt x="4041468" y="3536283"/>
                </a:lnTo>
                <a:lnTo>
                  <a:pt x="0" y="35362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844545" y="701820"/>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5255224" y="7962960"/>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2039445" y="71648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5171344" y="8858475"/>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0" name="Group 10"/>
          <p:cNvGrpSpPr/>
          <p:nvPr/>
        </p:nvGrpSpPr>
        <p:grpSpPr>
          <a:xfrm>
            <a:off x="132548" y="9374317"/>
            <a:ext cx="3822125" cy="747945"/>
            <a:chOff x="0" y="0"/>
            <a:chExt cx="5096167" cy="997260"/>
          </a:xfrm>
        </p:grpSpPr>
        <p:sp>
          <p:nvSpPr>
            <p:cNvPr id="11" name="Freeform 11"/>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8"/>
              <a:stretch>
                <a:fillRect t="-255" b="-260"/>
              </a:stretch>
            </a:blipFill>
          </p:spPr>
        </p:sp>
      </p:grpSp>
      <p:sp>
        <p:nvSpPr>
          <p:cNvPr id="12" name="Freeform 12"/>
          <p:cNvSpPr/>
          <p:nvPr/>
        </p:nvSpPr>
        <p:spPr>
          <a:xfrm>
            <a:off x="12150790" y="3482023"/>
            <a:ext cx="4114800" cy="4114800"/>
          </a:xfrm>
          <a:custGeom>
            <a:avLst/>
            <a:gdLst/>
            <a:ahLst/>
            <a:cxnLst/>
            <a:rect l="l" t="t" r="r" b="b"/>
            <a:pathLst>
              <a:path w="4114800" h="4114800">
                <a:moveTo>
                  <a:pt x="0" y="0"/>
                </a:moveTo>
                <a:lnTo>
                  <a:pt x="4114801" y="0"/>
                </a:lnTo>
                <a:lnTo>
                  <a:pt x="4114801"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13" name="Group 13"/>
          <p:cNvGrpSpPr/>
          <p:nvPr/>
        </p:nvGrpSpPr>
        <p:grpSpPr>
          <a:xfrm>
            <a:off x="1463904" y="8684943"/>
            <a:ext cx="5472368" cy="47625"/>
            <a:chOff x="0" y="0"/>
            <a:chExt cx="7296491" cy="63500"/>
          </a:xfrm>
        </p:grpSpPr>
        <p:sp>
          <p:nvSpPr>
            <p:cNvPr id="14" name="Freeform 14"/>
            <p:cNvSpPr/>
            <p:nvPr/>
          </p:nvSpPr>
          <p:spPr>
            <a:xfrm>
              <a:off x="31750" y="0"/>
              <a:ext cx="7233031" cy="63500"/>
            </a:xfrm>
            <a:custGeom>
              <a:avLst/>
              <a:gdLst/>
              <a:ahLst/>
              <a:cxnLst/>
              <a:rect l="l" t="t" r="r" b="b"/>
              <a:pathLst>
                <a:path w="7233031" h="63500">
                  <a:moveTo>
                    <a:pt x="0" y="0"/>
                  </a:moveTo>
                  <a:lnTo>
                    <a:pt x="7233031" y="0"/>
                  </a:lnTo>
                  <a:lnTo>
                    <a:pt x="7233031" y="63500"/>
                  </a:lnTo>
                  <a:lnTo>
                    <a:pt x="0" y="63500"/>
                  </a:lnTo>
                  <a:close/>
                </a:path>
              </a:pathLst>
            </a:custGeom>
            <a:solidFill>
              <a:srgbClr val="A28231"/>
            </a:solidFill>
          </p:spPr>
        </p:sp>
      </p:grpSp>
      <p:sp>
        <p:nvSpPr>
          <p:cNvPr id="15" name="TextBox 15"/>
          <p:cNvSpPr txBox="1"/>
          <p:nvPr/>
        </p:nvSpPr>
        <p:spPr>
          <a:xfrm>
            <a:off x="1308568" y="3545498"/>
            <a:ext cx="11999683" cy="3664001"/>
          </a:xfrm>
          <a:prstGeom prst="rect">
            <a:avLst/>
          </a:prstGeom>
        </p:spPr>
        <p:txBody>
          <a:bodyPr lIns="0" tIns="0" rIns="0" bIns="0" rtlCol="0" anchor="t">
            <a:spAutoFit/>
          </a:bodyPr>
          <a:lstStyle/>
          <a:p>
            <a:pPr marL="777011" lvl="2" indent="-259004" algn="l">
              <a:lnSpc>
                <a:spcPts val="7477"/>
              </a:lnSpc>
              <a:buAutoNum type="arabicPeriod"/>
            </a:pPr>
            <a:r>
              <a:rPr lang="en-US" sz="3399">
                <a:solidFill>
                  <a:srgbClr val="1D1D1F"/>
                </a:solidFill>
                <a:latin typeface="Canva Sans"/>
                <a:ea typeface="Canva Sans"/>
                <a:cs typeface="Canva Sans"/>
                <a:sym typeface="Canva Sans"/>
              </a:rPr>
              <a:t>Data Classification Framework</a:t>
            </a:r>
          </a:p>
          <a:p>
            <a:pPr marL="777011" lvl="2" indent="-259004" algn="l">
              <a:lnSpc>
                <a:spcPts val="7477"/>
              </a:lnSpc>
              <a:buAutoNum type="arabicPeriod"/>
            </a:pPr>
            <a:r>
              <a:rPr lang="en-US" sz="3399">
                <a:solidFill>
                  <a:srgbClr val="1D1D1F"/>
                </a:solidFill>
                <a:latin typeface="Canva Sans"/>
                <a:ea typeface="Canva Sans"/>
                <a:cs typeface="Canva Sans"/>
                <a:sym typeface="Canva Sans"/>
              </a:rPr>
              <a:t>Homomorphic Encryption Implementation</a:t>
            </a:r>
          </a:p>
          <a:p>
            <a:pPr marL="777011" lvl="2" indent="-259004" algn="l">
              <a:lnSpc>
                <a:spcPts val="7477"/>
              </a:lnSpc>
              <a:buAutoNum type="arabicPeriod"/>
            </a:pPr>
            <a:r>
              <a:rPr lang="en-US" sz="3399">
                <a:solidFill>
                  <a:srgbClr val="1D1D1F"/>
                </a:solidFill>
                <a:latin typeface="Canva Sans"/>
                <a:ea typeface="Canva Sans"/>
                <a:cs typeface="Canva Sans"/>
                <a:sym typeface="Canva Sans"/>
              </a:rPr>
              <a:t>Integration with DLP Tool</a:t>
            </a:r>
          </a:p>
          <a:p>
            <a:pPr marL="777118" lvl="2" indent="-259039" algn="l">
              <a:lnSpc>
                <a:spcPts val="7479"/>
              </a:lnSpc>
              <a:buAutoNum type="arabicPeriod"/>
            </a:pPr>
            <a:r>
              <a:rPr lang="en-US" sz="3399">
                <a:solidFill>
                  <a:srgbClr val="1D1D1F"/>
                </a:solidFill>
                <a:latin typeface="Canva Sans"/>
                <a:ea typeface="Canva Sans"/>
                <a:cs typeface="Canva Sans"/>
                <a:sym typeface="Canva Sans"/>
              </a:rPr>
              <a:t>Testing and Evaluation</a:t>
            </a:r>
          </a:p>
        </p:txBody>
      </p:sp>
      <p:sp>
        <p:nvSpPr>
          <p:cNvPr id="16" name="TextBox 16"/>
          <p:cNvSpPr txBox="1"/>
          <p:nvPr/>
        </p:nvSpPr>
        <p:spPr>
          <a:xfrm>
            <a:off x="6531906" y="713928"/>
            <a:ext cx="5224188"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METHODOLOGY</a:t>
            </a:r>
          </a:p>
        </p:txBody>
      </p:sp>
      <p:sp>
        <p:nvSpPr>
          <p:cNvPr id="17" name="TextBox 17"/>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IT21170720 |  24-25J-003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51923" y="-139800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64226"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11866"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132548" y="9374317"/>
            <a:ext cx="3822125" cy="747945"/>
            <a:chOff x="0" y="0"/>
            <a:chExt cx="5096167" cy="997260"/>
          </a:xfrm>
        </p:grpSpPr>
        <p:sp>
          <p:nvSpPr>
            <p:cNvPr id="9" name="Freeform 9"/>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0"/>
              <a:stretch>
                <a:fillRect t="-255" b="-260"/>
              </a:stretch>
            </a:blipFill>
          </p:spPr>
        </p:sp>
      </p:grpSp>
      <p:sp>
        <p:nvSpPr>
          <p:cNvPr id="10" name="Freeform 10"/>
          <p:cNvSpPr/>
          <p:nvPr/>
        </p:nvSpPr>
        <p:spPr>
          <a:xfrm>
            <a:off x="5649053" y="1433097"/>
            <a:ext cx="6685436" cy="8093971"/>
          </a:xfrm>
          <a:custGeom>
            <a:avLst/>
            <a:gdLst/>
            <a:ahLst/>
            <a:cxnLst/>
            <a:rect l="l" t="t" r="r" b="b"/>
            <a:pathLst>
              <a:path w="6685436" h="8093971">
                <a:moveTo>
                  <a:pt x="0" y="0"/>
                </a:moveTo>
                <a:lnTo>
                  <a:pt x="6685436" y="0"/>
                </a:lnTo>
                <a:lnTo>
                  <a:pt x="6685436" y="8093971"/>
                </a:lnTo>
                <a:lnTo>
                  <a:pt x="0" y="8093971"/>
                </a:lnTo>
                <a:lnTo>
                  <a:pt x="0" y="0"/>
                </a:lnTo>
                <a:close/>
              </a:path>
            </a:pathLst>
          </a:custGeom>
          <a:blipFill>
            <a:blip r:embed="rId11"/>
            <a:stretch>
              <a:fillRect/>
            </a:stretch>
          </a:blipFill>
        </p:spPr>
      </p:sp>
      <p:sp>
        <p:nvSpPr>
          <p:cNvPr id="11" name="TextBox 11"/>
          <p:cNvSpPr txBox="1"/>
          <p:nvPr/>
        </p:nvSpPr>
        <p:spPr>
          <a:xfrm>
            <a:off x="4683688" y="335518"/>
            <a:ext cx="8616166" cy="1759524"/>
          </a:xfrm>
          <a:prstGeom prst="rect">
            <a:avLst/>
          </a:prstGeom>
        </p:spPr>
        <p:txBody>
          <a:bodyPr lIns="0" tIns="0" rIns="0" bIns="0" rtlCol="0" anchor="t">
            <a:spAutoFit/>
          </a:bodyPr>
          <a:lstStyle/>
          <a:p>
            <a:pPr algn="ctr">
              <a:lnSpc>
                <a:spcPts val="7614"/>
              </a:lnSpc>
            </a:pPr>
            <a:r>
              <a:rPr lang="en-US" sz="6398" b="1">
                <a:solidFill>
                  <a:srgbClr val="000000"/>
                </a:solidFill>
                <a:latin typeface="Poppins Bold"/>
                <a:ea typeface="Poppins Bold"/>
                <a:cs typeface="Poppins Bold"/>
                <a:sym typeface="Poppins Bold"/>
              </a:rPr>
              <a:t>SYSTEM DIAGRAM</a:t>
            </a:r>
          </a:p>
          <a:p>
            <a:pPr algn="ctr">
              <a:lnSpc>
                <a:spcPts val="5359"/>
              </a:lnSpc>
            </a:pPr>
            <a:endParaRPr lang="en-US" sz="6398" b="1">
              <a:solidFill>
                <a:srgbClr val="000000"/>
              </a:solidFill>
              <a:latin typeface="Poppins Bold"/>
              <a:ea typeface="Poppins Bold"/>
              <a:cs typeface="Poppins Bold"/>
              <a:sym typeface="Poppins Bold"/>
            </a:endParaRPr>
          </a:p>
        </p:txBody>
      </p:sp>
      <p:sp>
        <p:nvSpPr>
          <p:cNvPr id="12" name="TextBox 12"/>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IT21170720 |  24-25J-003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38989" y="6141980"/>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2548" y="9374317"/>
            <a:ext cx="3822125" cy="747945"/>
            <a:chOff x="0" y="0"/>
            <a:chExt cx="5096167" cy="997260"/>
          </a:xfrm>
        </p:grpSpPr>
        <p:sp>
          <p:nvSpPr>
            <p:cNvPr id="4" name="Freeform 4"/>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4"/>
              <a:stretch>
                <a:fillRect t="-255" b="-260"/>
              </a:stretch>
            </a:blipFill>
          </p:spPr>
        </p:sp>
      </p:grpSp>
      <p:sp>
        <p:nvSpPr>
          <p:cNvPr id="5" name="Freeform 5"/>
          <p:cNvSpPr/>
          <p:nvPr/>
        </p:nvSpPr>
        <p:spPr>
          <a:xfrm>
            <a:off x="-4871933" y="-2900923"/>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2877" y="250422"/>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750338"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0"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870100" y="1399789"/>
            <a:ext cx="13836175" cy="7201935"/>
          </a:xfrm>
          <a:custGeom>
            <a:avLst/>
            <a:gdLst/>
            <a:ahLst/>
            <a:cxnLst/>
            <a:rect l="l" t="t" r="r" b="b"/>
            <a:pathLst>
              <a:path w="13836175" h="7201935">
                <a:moveTo>
                  <a:pt x="0" y="0"/>
                </a:moveTo>
                <a:lnTo>
                  <a:pt x="13836174" y="0"/>
                </a:lnTo>
                <a:lnTo>
                  <a:pt x="13836174" y="7201935"/>
                </a:lnTo>
                <a:lnTo>
                  <a:pt x="0" y="7201935"/>
                </a:lnTo>
                <a:lnTo>
                  <a:pt x="0" y="0"/>
                </a:lnTo>
                <a:close/>
              </a:path>
            </a:pathLst>
          </a:custGeom>
          <a:blipFill>
            <a:blip r:embed="rId11"/>
            <a:stretch>
              <a:fillRect/>
            </a:stretch>
          </a:blipFill>
        </p:spPr>
      </p:sp>
      <p:sp>
        <p:nvSpPr>
          <p:cNvPr id="10" name="TextBox 10"/>
          <p:cNvSpPr txBox="1"/>
          <p:nvPr/>
        </p:nvSpPr>
        <p:spPr>
          <a:xfrm>
            <a:off x="7630546" y="136122"/>
            <a:ext cx="6383531"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CODE</a:t>
            </a:r>
          </a:p>
        </p:txBody>
      </p:sp>
      <p:sp>
        <p:nvSpPr>
          <p:cNvPr id="11" name="TextBox 11"/>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IT21170720 |  24-25J-003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sp>
        <p:nvSpPr>
          <p:cNvPr id="7" name="Freeform 7"/>
          <p:cNvSpPr/>
          <p:nvPr/>
        </p:nvSpPr>
        <p:spPr>
          <a:xfrm>
            <a:off x="1232661" y="1144718"/>
            <a:ext cx="15461672" cy="8229600"/>
          </a:xfrm>
          <a:custGeom>
            <a:avLst/>
            <a:gdLst/>
            <a:ahLst/>
            <a:cxnLst/>
            <a:rect l="l" t="t" r="r" b="b"/>
            <a:pathLst>
              <a:path w="15461672" h="8229600">
                <a:moveTo>
                  <a:pt x="0" y="0"/>
                </a:moveTo>
                <a:lnTo>
                  <a:pt x="15461672" y="0"/>
                </a:lnTo>
                <a:lnTo>
                  <a:pt x="15461672" y="8229599"/>
                </a:lnTo>
                <a:lnTo>
                  <a:pt x="0" y="8229599"/>
                </a:lnTo>
                <a:lnTo>
                  <a:pt x="0" y="0"/>
                </a:lnTo>
                <a:close/>
              </a:path>
            </a:pathLst>
          </a:custGeom>
          <a:blipFill>
            <a:blip r:embed="rId9"/>
            <a:stretch>
              <a:fillRect/>
            </a:stretch>
          </a:blipFill>
        </p:spPr>
      </p:sp>
      <p:sp>
        <p:nvSpPr>
          <p:cNvPr id="8" name="TextBox 8"/>
          <p:cNvSpPr txBox="1"/>
          <p:nvPr/>
        </p:nvSpPr>
        <p:spPr>
          <a:xfrm>
            <a:off x="6138222" y="89884"/>
            <a:ext cx="6383531"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OUTCOME</a:t>
            </a:r>
          </a:p>
        </p:txBody>
      </p:sp>
      <p:sp>
        <p:nvSpPr>
          <p:cNvPr id="9" name="TextBox 9"/>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IT21170720 |  24-25J-003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88616" y="6047901"/>
            <a:ext cx="7710769" cy="38100"/>
            <a:chOff x="0" y="0"/>
            <a:chExt cx="10281025" cy="50800"/>
          </a:xfrm>
        </p:grpSpPr>
        <p:sp>
          <p:nvSpPr>
            <p:cNvPr id="3" name="Freeform 3"/>
            <p:cNvSpPr/>
            <p:nvPr/>
          </p:nvSpPr>
          <p:spPr>
            <a:xfrm>
              <a:off x="25400" y="0"/>
              <a:ext cx="10230231" cy="50800"/>
            </a:xfrm>
            <a:custGeom>
              <a:avLst/>
              <a:gdLst/>
              <a:ahLst/>
              <a:cxnLst/>
              <a:rect l="l" t="t" r="r" b="b"/>
              <a:pathLst>
                <a:path w="10230231" h="50800">
                  <a:moveTo>
                    <a:pt x="0" y="0"/>
                  </a:moveTo>
                  <a:lnTo>
                    <a:pt x="10230231" y="0"/>
                  </a:lnTo>
                  <a:lnTo>
                    <a:pt x="10230231" y="50800"/>
                  </a:lnTo>
                  <a:lnTo>
                    <a:pt x="0" y="50800"/>
                  </a:lnTo>
                  <a:close/>
                </a:path>
              </a:pathLst>
            </a:custGeom>
            <a:solidFill>
              <a:srgbClr val="000000"/>
            </a:solidFill>
          </p:spPr>
        </p:sp>
      </p:grpSp>
      <p:sp>
        <p:nvSpPr>
          <p:cNvPr id="4" name="Freeform 4"/>
          <p:cNvSpPr/>
          <p:nvPr/>
        </p:nvSpPr>
        <p:spPr>
          <a:xfrm>
            <a:off x="-3067113" y="-179028"/>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721430" y="701820"/>
            <a:ext cx="3114134" cy="2724867"/>
          </a:xfrm>
          <a:custGeom>
            <a:avLst/>
            <a:gdLst/>
            <a:ahLst/>
            <a:cxnLst/>
            <a:rect l="l" t="t" r="r" b="b"/>
            <a:pathLst>
              <a:path w="3114134" h="2724867">
                <a:moveTo>
                  <a:pt x="0" y="0"/>
                </a:moveTo>
                <a:lnTo>
                  <a:pt x="3114134" y="0"/>
                </a:lnTo>
                <a:lnTo>
                  <a:pt x="3114134" y="2724867"/>
                </a:lnTo>
                <a:lnTo>
                  <a:pt x="0" y="2724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721430" y="3347730"/>
            <a:ext cx="3085910" cy="2700171"/>
          </a:xfrm>
          <a:custGeom>
            <a:avLst/>
            <a:gdLst/>
            <a:ahLst/>
            <a:cxnLst/>
            <a:rect l="l" t="t" r="r" b="b"/>
            <a:pathLst>
              <a:path w="3085910" h="2700171">
                <a:moveTo>
                  <a:pt x="0" y="0"/>
                </a:moveTo>
                <a:lnTo>
                  <a:pt x="3085910" y="0"/>
                </a:lnTo>
                <a:lnTo>
                  <a:pt x="3085910" y="2700171"/>
                </a:lnTo>
                <a:lnTo>
                  <a:pt x="0" y="27001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700696" y="-109596"/>
            <a:ext cx="4041467" cy="3536283"/>
          </a:xfrm>
          <a:custGeom>
            <a:avLst/>
            <a:gdLst/>
            <a:ahLst/>
            <a:cxnLst/>
            <a:rect l="l" t="t" r="r" b="b"/>
            <a:pathLst>
              <a:path w="4041467" h="3536283">
                <a:moveTo>
                  <a:pt x="0" y="0"/>
                </a:moveTo>
                <a:lnTo>
                  <a:pt x="4041468" y="0"/>
                </a:lnTo>
                <a:lnTo>
                  <a:pt x="4041468" y="3536283"/>
                </a:lnTo>
                <a:lnTo>
                  <a:pt x="0" y="35362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844545" y="701820"/>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255224" y="7980148"/>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2039445" y="71648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5171344" y="8875662"/>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TextBox 12"/>
          <p:cNvSpPr txBox="1"/>
          <p:nvPr/>
        </p:nvSpPr>
        <p:spPr>
          <a:xfrm>
            <a:off x="7838756" y="4735459"/>
            <a:ext cx="2610488"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DEMO</a:t>
            </a:r>
          </a:p>
        </p:txBody>
      </p:sp>
      <p:grpSp>
        <p:nvGrpSpPr>
          <p:cNvPr id="13" name="Group 13"/>
          <p:cNvGrpSpPr/>
          <p:nvPr/>
        </p:nvGrpSpPr>
        <p:grpSpPr>
          <a:xfrm>
            <a:off x="132548" y="9374317"/>
            <a:ext cx="3822125" cy="747945"/>
            <a:chOff x="0" y="0"/>
            <a:chExt cx="5096167" cy="997260"/>
          </a:xfrm>
        </p:grpSpPr>
        <p:sp>
          <p:nvSpPr>
            <p:cNvPr id="14" name="Freeform 14"/>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8"/>
              <a:stretch>
                <a:fillRect t="-255" b="-260"/>
              </a:stretch>
            </a:blipFill>
          </p:spPr>
        </p:sp>
      </p:grpSp>
      <p:sp>
        <p:nvSpPr>
          <p:cNvPr id="15" name="TextBox 15"/>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IT21170720 |  24-25J-003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2932981" y="5832079"/>
            <a:ext cx="12422038" cy="2512640"/>
            <a:chOff x="0" y="0"/>
            <a:chExt cx="16562717" cy="3350187"/>
          </a:xfrm>
        </p:grpSpPr>
        <p:sp>
          <p:nvSpPr>
            <p:cNvPr id="6" name="Freeform 6"/>
            <p:cNvSpPr/>
            <p:nvPr/>
          </p:nvSpPr>
          <p:spPr>
            <a:xfrm>
              <a:off x="0" y="0"/>
              <a:ext cx="16562705" cy="3350133"/>
            </a:xfrm>
            <a:custGeom>
              <a:avLst/>
              <a:gdLst/>
              <a:ahLst/>
              <a:cxnLst/>
              <a:rect l="l" t="t" r="r" b="b"/>
              <a:pathLst>
                <a:path w="16562705" h="3350133">
                  <a:moveTo>
                    <a:pt x="0" y="0"/>
                  </a:moveTo>
                  <a:lnTo>
                    <a:pt x="16562705" y="0"/>
                  </a:lnTo>
                  <a:lnTo>
                    <a:pt x="16562705" y="3350133"/>
                  </a:lnTo>
                  <a:lnTo>
                    <a:pt x="0" y="3350133"/>
                  </a:lnTo>
                  <a:lnTo>
                    <a:pt x="0" y="0"/>
                  </a:lnTo>
                  <a:close/>
                </a:path>
              </a:pathLst>
            </a:custGeom>
            <a:blipFill>
              <a:blip r:embed="rId8"/>
              <a:stretch>
                <a:fillRect t="-113709" b="-113711"/>
              </a:stretch>
            </a:blipFill>
          </p:spPr>
        </p:sp>
      </p:grpSp>
      <p:sp>
        <p:nvSpPr>
          <p:cNvPr id="7" name="TextBox 7"/>
          <p:cNvSpPr txBox="1"/>
          <p:nvPr/>
        </p:nvSpPr>
        <p:spPr>
          <a:xfrm>
            <a:off x="6531906" y="112395"/>
            <a:ext cx="5224188"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REFERENCES</a:t>
            </a:r>
          </a:p>
        </p:txBody>
      </p:sp>
      <p:sp>
        <p:nvSpPr>
          <p:cNvPr id="8" name="TextBox 8"/>
          <p:cNvSpPr txBox="1"/>
          <p:nvPr/>
        </p:nvSpPr>
        <p:spPr>
          <a:xfrm>
            <a:off x="2516174" y="1604785"/>
            <a:ext cx="13470761" cy="3971925"/>
          </a:xfrm>
          <a:prstGeom prst="rect">
            <a:avLst/>
          </a:prstGeom>
        </p:spPr>
        <p:txBody>
          <a:bodyPr lIns="0" tIns="0" rIns="0" bIns="0" rtlCol="0" anchor="t">
            <a:spAutoFit/>
          </a:bodyPr>
          <a:lstStyle/>
          <a:p>
            <a:pPr marL="436028" lvl="1" indent="-218014" algn="l">
              <a:lnSpc>
                <a:spcPts val="2423"/>
              </a:lnSpc>
              <a:buAutoNum type="arabicPeriod"/>
            </a:pPr>
            <a:r>
              <a:rPr lang="en-US" sz="2019">
                <a:solidFill>
                  <a:srgbClr val="000000"/>
                </a:solidFill>
                <a:latin typeface="Garet"/>
                <a:ea typeface="Garet"/>
                <a:cs typeface="Garet"/>
                <a:sym typeface="Garet"/>
              </a:rPr>
              <a:t> A. Gupta, "Data Loss Prevention," in *IEEE Computer Society Data*, 2009. [Online]. Available: https://www.researchgate.net/publication/224127741_Data_Loss_Prevention. [Accessed: Oct. 23, 2024].</a:t>
            </a:r>
          </a:p>
          <a:p>
            <a:pPr marL="436028" lvl="1" indent="-218014" algn="l">
              <a:lnSpc>
                <a:spcPts val="2423"/>
              </a:lnSpc>
              <a:buAutoNum type="arabicPeriod"/>
            </a:pPr>
            <a:r>
              <a:rPr lang="en-US" sz="2019">
                <a:solidFill>
                  <a:srgbClr val="000000"/>
                </a:solidFill>
                <a:latin typeface="Garet"/>
                <a:ea typeface="Garet"/>
                <a:cs typeface="Garet"/>
                <a:sym typeface="Garet"/>
              </a:rPr>
              <a:t>J. Smith and K. Patel, "Cybersecurity Technology Strategic Plan for Data Loss Prevention," in *Proceedings of the International Conference on Cybersecurity Strategies*, 2023. [Online]. Available: https://www.researchgate.net/publication/377822490_Cybersecurity_Technology_Strategic_Plan_for_Data_Loss_Prevention. [Accessed: Oct. 23, 2024].</a:t>
            </a:r>
          </a:p>
          <a:p>
            <a:pPr marL="436028" lvl="1" indent="-218014" algn="just">
              <a:lnSpc>
                <a:spcPts val="2423"/>
              </a:lnSpc>
              <a:buAutoNum type="arabicPeriod"/>
            </a:pPr>
            <a:r>
              <a:rPr lang="en-US" sz="2019">
                <a:solidFill>
                  <a:srgbClr val="000000"/>
                </a:solidFill>
                <a:latin typeface="Garet"/>
                <a:ea typeface="Garet"/>
                <a:cs typeface="Garet"/>
                <a:sym typeface="Garet"/>
              </a:rPr>
              <a:t> M. Brown and R. Jones, "A Survey on Balancing Data Loss Prevention (DLP) with User Privacy in a Data-Driven World," in *Journal of Information Security*, 2024. [Online]. Available: https://www.researchgate.net/publication/383187137_A_Survey_on_Balancing_Data_Loss_Prevention_DLP_with_User_Privacy_in_a_Data-Driven_World. [Accessed: Oct. 23, 2024].</a:t>
            </a:r>
          </a:p>
          <a:p>
            <a:pPr algn="l">
              <a:lnSpc>
                <a:spcPts val="2423"/>
              </a:lnSpc>
            </a:pPr>
            <a:endParaRPr lang="en-US" sz="2019">
              <a:solidFill>
                <a:srgbClr val="000000"/>
              </a:solidFill>
              <a:latin typeface="Garet"/>
              <a:ea typeface="Garet"/>
              <a:cs typeface="Garet"/>
              <a:sym typeface="Garet"/>
            </a:endParaRPr>
          </a:p>
        </p:txBody>
      </p:sp>
      <p:sp>
        <p:nvSpPr>
          <p:cNvPr id="9" name="TextBox 9"/>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IT21170720 |  24-25J-003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grpSp>
        <p:nvGrpSpPr>
          <p:cNvPr id="4" name="Group 4"/>
          <p:cNvGrpSpPr/>
          <p:nvPr/>
        </p:nvGrpSpPr>
        <p:grpSpPr>
          <a:xfrm rot="171811">
            <a:off x="13316502" y="1683527"/>
            <a:ext cx="2879157" cy="2806086"/>
            <a:chOff x="0" y="0"/>
            <a:chExt cx="3838876" cy="3741448"/>
          </a:xfrm>
        </p:grpSpPr>
        <p:sp>
          <p:nvSpPr>
            <p:cNvPr id="5" name="Freeform 5"/>
            <p:cNvSpPr/>
            <p:nvPr/>
          </p:nvSpPr>
          <p:spPr>
            <a:xfrm>
              <a:off x="0" y="0"/>
              <a:ext cx="3838829" cy="3741420"/>
            </a:xfrm>
            <a:custGeom>
              <a:avLst/>
              <a:gdLst/>
              <a:ahLst/>
              <a:cxnLst/>
              <a:rect l="l" t="t" r="r" b="b"/>
              <a:pathLst>
                <a:path w="3838829" h="3741420">
                  <a:moveTo>
                    <a:pt x="0" y="0"/>
                  </a:moveTo>
                  <a:lnTo>
                    <a:pt x="3838829" y="0"/>
                  </a:lnTo>
                  <a:lnTo>
                    <a:pt x="3838829" y="3741420"/>
                  </a:lnTo>
                  <a:lnTo>
                    <a:pt x="0" y="3741420"/>
                  </a:lnTo>
                  <a:lnTo>
                    <a:pt x="0" y="0"/>
                  </a:lnTo>
                  <a:close/>
                </a:path>
              </a:pathLst>
            </a:custGeom>
            <a:blipFill>
              <a:blip r:embed="rId3"/>
              <a:stretch>
                <a:fillRect t="-1302" r="-1" b="-1302"/>
              </a:stretch>
            </a:blipFill>
          </p:spPr>
        </p:sp>
      </p:grpSp>
      <p:sp>
        <p:nvSpPr>
          <p:cNvPr id="6" name="Freeform 6"/>
          <p:cNvSpPr/>
          <p:nvPr/>
        </p:nvSpPr>
        <p:spPr>
          <a:xfrm>
            <a:off x="12749630" y="1285788"/>
            <a:ext cx="3939921" cy="4114800"/>
          </a:xfrm>
          <a:custGeom>
            <a:avLst/>
            <a:gdLst/>
            <a:ahLst/>
            <a:cxnLst/>
            <a:rect l="l" t="t" r="r" b="b"/>
            <a:pathLst>
              <a:path w="3939921" h="4114800">
                <a:moveTo>
                  <a:pt x="0" y="0"/>
                </a:moveTo>
                <a:lnTo>
                  <a:pt x="3939921" y="0"/>
                </a:lnTo>
                <a:lnTo>
                  <a:pt x="39399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410" r="-410"/>
            </a:stretch>
          </a:blipFill>
        </p:spPr>
      </p:sp>
      <p:grpSp>
        <p:nvGrpSpPr>
          <p:cNvPr id="7" name="Group 7"/>
          <p:cNvGrpSpPr/>
          <p:nvPr/>
        </p:nvGrpSpPr>
        <p:grpSpPr>
          <a:xfrm>
            <a:off x="1237375" y="8954502"/>
            <a:ext cx="15813251" cy="152400"/>
            <a:chOff x="0" y="0"/>
            <a:chExt cx="21084335" cy="203200"/>
          </a:xfrm>
        </p:grpSpPr>
        <p:sp>
          <p:nvSpPr>
            <p:cNvPr id="8" name="Freeform 8"/>
            <p:cNvSpPr/>
            <p:nvPr/>
          </p:nvSpPr>
          <p:spPr>
            <a:xfrm>
              <a:off x="101600" y="0"/>
              <a:ext cx="20881087" cy="203200"/>
            </a:xfrm>
            <a:custGeom>
              <a:avLst/>
              <a:gdLst/>
              <a:ahLst/>
              <a:cxnLst/>
              <a:rect l="l" t="t" r="r" b="b"/>
              <a:pathLst>
                <a:path w="20881087" h="203200">
                  <a:moveTo>
                    <a:pt x="0" y="0"/>
                  </a:moveTo>
                  <a:lnTo>
                    <a:pt x="20881087" y="0"/>
                  </a:lnTo>
                  <a:lnTo>
                    <a:pt x="20881087" y="203200"/>
                  </a:lnTo>
                  <a:lnTo>
                    <a:pt x="0" y="203200"/>
                  </a:lnTo>
                  <a:close/>
                </a:path>
              </a:pathLst>
            </a:custGeom>
            <a:solidFill>
              <a:srgbClr val="A67C59"/>
            </a:solidFill>
          </p:spPr>
        </p:sp>
      </p:grpSp>
      <p:sp>
        <p:nvSpPr>
          <p:cNvPr id="9" name="TextBox 9"/>
          <p:cNvSpPr txBox="1"/>
          <p:nvPr/>
        </p:nvSpPr>
        <p:spPr>
          <a:xfrm>
            <a:off x="1583269" y="1609403"/>
            <a:ext cx="9963377" cy="1566545"/>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Tharindu Gihan</a:t>
            </a:r>
          </a:p>
        </p:txBody>
      </p:sp>
      <p:sp>
        <p:nvSpPr>
          <p:cNvPr id="10" name="TextBox 10"/>
          <p:cNvSpPr txBox="1"/>
          <p:nvPr/>
        </p:nvSpPr>
        <p:spPr>
          <a:xfrm>
            <a:off x="2157858" y="3319999"/>
            <a:ext cx="4010387" cy="982345"/>
          </a:xfrm>
          <a:prstGeom prst="rect">
            <a:avLst/>
          </a:prstGeom>
        </p:spPr>
        <p:txBody>
          <a:bodyPr lIns="0" tIns="0" rIns="0" bIns="0" rtlCol="0" anchor="t">
            <a:spAutoFit/>
          </a:bodyPr>
          <a:lstStyle/>
          <a:p>
            <a:pPr algn="ctr">
              <a:lnSpc>
                <a:spcPts val="7278"/>
              </a:lnSpc>
            </a:pPr>
            <a:r>
              <a:rPr lang="en-US" sz="5198" b="1">
                <a:solidFill>
                  <a:srgbClr val="606060"/>
                </a:solidFill>
                <a:latin typeface="Canva Sans Bold"/>
                <a:ea typeface="Canva Sans Bold"/>
                <a:cs typeface="Canva Sans Bold"/>
                <a:sym typeface="Canva Sans Bold"/>
              </a:rPr>
              <a:t>IT21229220</a:t>
            </a:r>
          </a:p>
        </p:txBody>
      </p:sp>
      <p:sp>
        <p:nvSpPr>
          <p:cNvPr id="11" name="TextBox 11"/>
          <p:cNvSpPr txBox="1"/>
          <p:nvPr/>
        </p:nvSpPr>
        <p:spPr>
          <a:xfrm>
            <a:off x="6168245" y="4861791"/>
            <a:ext cx="5326559" cy="982345"/>
          </a:xfrm>
          <a:prstGeom prst="rect">
            <a:avLst/>
          </a:prstGeom>
        </p:spPr>
        <p:txBody>
          <a:bodyPr lIns="0" tIns="0" rIns="0" bIns="0" rtlCol="0" anchor="t">
            <a:spAutoFit/>
          </a:bodyPr>
          <a:lstStyle/>
          <a:p>
            <a:pPr algn="ctr">
              <a:lnSpc>
                <a:spcPts val="7278"/>
              </a:lnSpc>
            </a:pPr>
            <a:r>
              <a:rPr lang="en-US" sz="5198" b="1">
                <a:solidFill>
                  <a:srgbClr val="A67C59"/>
                </a:solidFill>
                <a:latin typeface="Canva Sans Bold"/>
                <a:ea typeface="Canva Sans Bold"/>
                <a:cs typeface="Canva Sans Bold"/>
                <a:sym typeface="Canva Sans Bold"/>
              </a:rPr>
              <a:t>G.B.T.G Indrajith</a:t>
            </a:r>
          </a:p>
        </p:txBody>
      </p:sp>
      <p:sp>
        <p:nvSpPr>
          <p:cNvPr id="12" name="TextBox 12"/>
          <p:cNvSpPr txBox="1"/>
          <p:nvPr/>
        </p:nvSpPr>
        <p:spPr>
          <a:xfrm>
            <a:off x="2157858" y="5827614"/>
            <a:ext cx="14301341" cy="647065"/>
          </a:xfrm>
          <a:prstGeom prst="rect">
            <a:avLst/>
          </a:prstGeom>
        </p:spPr>
        <p:txBody>
          <a:bodyPr lIns="0" tIns="0" rIns="0" bIns="0" rtlCol="0" anchor="t">
            <a:spAutoFit/>
          </a:bodyPr>
          <a:lstStyle/>
          <a:p>
            <a:pPr algn="ctr">
              <a:lnSpc>
                <a:spcPts val="4759"/>
              </a:lnSpc>
            </a:pPr>
            <a:r>
              <a:rPr lang="en-US" sz="3399">
                <a:solidFill>
                  <a:srgbClr val="A67C59"/>
                </a:solidFill>
                <a:latin typeface="Canva Sans"/>
                <a:ea typeface="Canva Sans"/>
                <a:cs typeface="Canva Sans"/>
                <a:sym typeface="Canva Sans"/>
              </a:rPr>
              <a:t>BSc (Hons) in information Technology Specializing in cyber security</a:t>
            </a:r>
          </a:p>
        </p:txBody>
      </p:sp>
      <p:sp>
        <p:nvSpPr>
          <p:cNvPr id="13" name="TextBox 13"/>
          <p:cNvSpPr txBox="1"/>
          <p:nvPr/>
        </p:nvSpPr>
        <p:spPr>
          <a:xfrm>
            <a:off x="4764212" y="8160604"/>
            <a:ext cx="8723858" cy="581000"/>
          </a:xfrm>
          <a:prstGeom prst="rect">
            <a:avLst/>
          </a:prstGeom>
        </p:spPr>
        <p:txBody>
          <a:bodyPr lIns="0" tIns="0" rIns="0" bIns="0" rtlCol="0" anchor="t">
            <a:spAutoFit/>
          </a:bodyPr>
          <a:lstStyle/>
          <a:p>
            <a:pPr algn="ctr">
              <a:lnSpc>
                <a:spcPts val="4559"/>
              </a:lnSpc>
            </a:pPr>
            <a:r>
              <a:rPr lang="en-US" sz="3799">
                <a:solidFill>
                  <a:srgbClr val="000000"/>
                </a:solidFill>
                <a:latin typeface="Norwester"/>
                <a:ea typeface="Norwester"/>
                <a:cs typeface="Norwester"/>
                <a:sym typeface="Norwester"/>
              </a:rPr>
              <a:t>Stego Images Detection</a:t>
            </a:r>
          </a:p>
        </p:txBody>
      </p:sp>
      <p:sp>
        <p:nvSpPr>
          <p:cNvPr id="14" name="TextBox 14"/>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
        <p:nvSpPr>
          <p:cNvPr id="15" name="Freeform 15"/>
          <p:cNvSpPr/>
          <p:nvPr/>
        </p:nvSpPr>
        <p:spPr>
          <a:xfrm>
            <a:off x="-2994217" y="-634399"/>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734936" y="802545"/>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657671" y="1740498"/>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428" y="-1492537"/>
            <a:ext cx="9496910" cy="9051742"/>
          </a:xfrm>
          <a:custGeom>
            <a:avLst/>
            <a:gdLst/>
            <a:ahLst/>
            <a:cxnLst/>
            <a:rect l="l" t="t" r="r" b="b"/>
            <a:pathLst>
              <a:path w="9496910" h="9051742">
                <a:moveTo>
                  <a:pt x="0" y="0"/>
                </a:moveTo>
                <a:lnTo>
                  <a:pt x="9496910" y="0"/>
                </a:lnTo>
                <a:lnTo>
                  <a:pt x="9496910" y="9051742"/>
                </a:lnTo>
                <a:lnTo>
                  <a:pt x="0" y="9051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16045" y="4406801"/>
            <a:ext cx="7343910" cy="6425921"/>
          </a:xfrm>
          <a:custGeom>
            <a:avLst/>
            <a:gdLst/>
            <a:ahLst/>
            <a:cxnLst/>
            <a:rect l="l" t="t" r="r" b="b"/>
            <a:pathLst>
              <a:path w="7343910" h="6425921">
                <a:moveTo>
                  <a:pt x="0" y="0"/>
                </a:moveTo>
                <a:lnTo>
                  <a:pt x="7343910" y="0"/>
                </a:lnTo>
                <a:lnTo>
                  <a:pt x="7343910" y="6425921"/>
                </a:lnTo>
                <a:lnTo>
                  <a:pt x="0" y="6425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885769" y="6779613"/>
            <a:ext cx="2639518" cy="2309578"/>
          </a:xfrm>
          <a:custGeom>
            <a:avLst/>
            <a:gdLst/>
            <a:ahLst/>
            <a:cxnLst/>
            <a:rect l="l" t="t" r="r" b="b"/>
            <a:pathLst>
              <a:path w="2639518" h="2309578">
                <a:moveTo>
                  <a:pt x="0" y="0"/>
                </a:moveTo>
                <a:lnTo>
                  <a:pt x="2639518" y="0"/>
                </a:lnTo>
                <a:lnTo>
                  <a:pt x="2639518" y="2309578"/>
                </a:lnTo>
                <a:lnTo>
                  <a:pt x="0" y="23095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645366" y="-126089"/>
            <a:ext cx="2639518" cy="2309578"/>
          </a:xfrm>
          <a:custGeom>
            <a:avLst/>
            <a:gdLst/>
            <a:ahLst/>
            <a:cxnLst/>
            <a:rect l="l" t="t" r="r" b="b"/>
            <a:pathLst>
              <a:path w="2639518" h="2309578">
                <a:moveTo>
                  <a:pt x="0" y="0"/>
                </a:moveTo>
                <a:lnTo>
                  <a:pt x="2639518" y="0"/>
                </a:lnTo>
                <a:lnTo>
                  <a:pt x="2639518" y="2309578"/>
                </a:lnTo>
                <a:lnTo>
                  <a:pt x="0" y="23095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776204" y="7949350"/>
            <a:ext cx="1302675" cy="1139841"/>
          </a:xfrm>
          <a:custGeom>
            <a:avLst/>
            <a:gdLst/>
            <a:ahLst/>
            <a:cxnLst/>
            <a:rect l="l" t="t" r="r" b="b"/>
            <a:pathLst>
              <a:path w="1302675" h="1139841">
                <a:moveTo>
                  <a:pt x="0" y="0"/>
                </a:moveTo>
                <a:lnTo>
                  <a:pt x="1302675" y="0"/>
                </a:lnTo>
                <a:lnTo>
                  <a:pt x="1302675" y="1139841"/>
                </a:lnTo>
                <a:lnTo>
                  <a:pt x="0" y="11398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994029" y="229857"/>
            <a:ext cx="1302675" cy="1139841"/>
          </a:xfrm>
          <a:custGeom>
            <a:avLst/>
            <a:gdLst/>
            <a:ahLst/>
            <a:cxnLst/>
            <a:rect l="l" t="t" r="r" b="b"/>
            <a:pathLst>
              <a:path w="1302675" h="1139841">
                <a:moveTo>
                  <a:pt x="0" y="0"/>
                </a:moveTo>
                <a:lnTo>
                  <a:pt x="1302675" y="0"/>
                </a:lnTo>
                <a:lnTo>
                  <a:pt x="1302675" y="1139841"/>
                </a:lnTo>
                <a:lnTo>
                  <a:pt x="0" y="11398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132548" y="9374317"/>
            <a:ext cx="3822125" cy="747945"/>
            <a:chOff x="0" y="0"/>
            <a:chExt cx="5096167" cy="997260"/>
          </a:xfrm>
        </p:grpSpPr>
        <p:sp>
          <p:nvSpPr>
            <p:cNvPr id="9" name="Freeform 9"/>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0"/>
              <a:stretch>
                <a:fillRect t="-255" b="-260"/>
              </a:stretch>
            </a:blipFill>
          </p:spPr>
        </p:sp>
      </p:grpSp>
      <p:sp>
        <p:nvSpPr>
          <p:cNvPr id="10" name="Freeform 10"/>
          <p:cNvSpPr/>
          <p:nvPr/>
        </p:nvSpPr>
        <p:spPr>
          <a:xfrm>
            <a:off x="9534829" y="5102186"/>
            <a:ext cx="6897651" cy="3600027"/>
          </a:xfrm>
          <a:custGeom>
            <a:avLst/>
            <a:gdLst/>
            <a:ahLst/>
            <a:cxnLst/>
            <a:rect l="l" t="t" r="r" b="b"/>
            <a:pathLst>
              <a:path w="6897651" h="3600027">
                <a:moveTo>
                  <a:pt x="0" y="0"/>
                </a:moveTo>
                <a:lnTo>
                  <a:pt x="6897651" y="0"/>
                </a:lnTo>
                <a:lnTo>
                  <a:pt x="6897651" y="3600027"/>
                </a:lnTo>
                <a:lnTo>
                  <a:pt x="0" y="3600027"/>
                </a:lnTo>
                <a:lnTo>
                  <a:pt x="0" y="0"/>
                </a:lnTo>
                <a:close/>
              </a:path>
            </a:pathLst>
          </a:custGeom>
          <a:blipFill>
            <a:blip r:embed="rId11"/>
            <a:stretch>
              <a:fillRect/>
            </a:stretch>
          </a:blipFill>
        </p:spPr>
      </p:sp>
      <p:sp>
        <p:nvSpPr>
          <p:cNvPr id="11" name="Freeform 11"/>
          <p:cNvSpPr/>
          <p:nvPr/>
        </p:nvSpPr>
        <p:spPr>
          <a:xfrm>
            <a:off x="9271211" y="1035223"/>
            <a:ext cx="7061293" cy="3318808"/>
          </a:xfrm>
          <a:custGeom>
            <a:avLst/>
            <a:gdLst/>
            <a:ahLst/>
            <a:cxnLst/>
            <a:rect l="l" t="t" r="r" b="b"/>
            <a:pathLst>
              <a:path w="7061293" h="3318808">
                <a:moveTo>
                  <a:pt x="0" y="0"/>
                </a:moveTo>
                <a:lnTo>
                  <a:pt x="7061293" y="0"/>
                </a:lnTo>
                <a:lnTo>
                  <a:pt x="7061293" y="3318807"/>
                </a:lnTo>
                <a:lnTo>
                  <a:pt x="0" y="3318807"/>
                </a:lnTo>
                <a:lnTo>
                  <a:pt x="0" y="0"/>
                </a:lnTo>
                <a:close/>
              </a:path>
            </a:pathLst>
          </a:custGeom>
          <a:blipFill>
            <a:blip r:embed="rId12"/>
            <a:stretch>
              <a:fillRect/>
            </a:stretch>
          </a:blipFill>
        </p:spPr>
      </p:sp>
      <p:sp>
        <p:nvSpPr>
          <p:cNvPr id="12" name="TextBox 12"/>
          <p:cNvSpPr txBox="1"/>
          <p:nvPr/>
        </p:nvSpPr>
        <p:spPr>
          <a:xfrm>
            <a:off x="1121662" y="704528"/>
            <a:ext cx="5224188"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BACKGROUND</a:t>
            </a:r>
          </a:p>
        </p:txBody>
      </p:sp>
      <p:sp>
        <p:nvSpPr>
          <p:cNvPr id="13" name="TextBox 13"/>
          <p:cNvSpPr txBox="1"/>
          <p:nvPr/>
        </p:nvSpPr>
        <p:spPr>
          <a:xfrm>
            <a:off x="644561" y="1922303"/>
            <a:ext cx="8254057" cy="1333500"/>
          </a:xfrm>
          <a:prstGeom prst="rect">
            <a:avLst/>
          </a:prstGeom>
        </p:spPr>
        <p:txBody>
          <a:bodyPr lIns="0" tIns="0" rIns="0" bIns="0" rtlCol="0" anchor="t">
            <a:spAutoFit/>
          </a:bodyPr>
          <a:lstStyle/>
          <a:p>
            <a:pPr algn="l">
              <a:lnSpc>
                <a:spcPts val="2640"/>
              </a:lnSpc>
            </a:pPr>
            <a:r>
              <a:rPr lang="en-US" sz="2200" b="1">
                <a:solidFill>
                  <a:srgbClr val="1D1D1F"/>
                </a:solidFill>
                <a:latin typeface="Garet Bold"/>
                <a:ea typeface="Garet Bold"/>
                <a:cs typeface="Garet Bold"/>
                <a:sym typeface="Garet Bold"/>
              </a:rPr>
              <a:t>What is steganalysis?</a:t>
            </a:r>
          </a:p>
          <a:p>
            <a:pPr algn="l">
              <a:lnSpc>
                <a:spcPts val="2640"/>
              </a:lnSpc>
            </a:pPr>
            <a:endParaRPr lang="en-US" sz="2200" b="1">
              <a:solidFill>
                <a:srgbClr val="1D1D1F"/>
              </a:solidFill>
              <a:latin typeface="Garet Bold"/>
              <a:ea typeface="Garet Bold"/>
              <a:cs typeface="Garet Bold"/>
              <a:sym typeface="Garet Bold"/>
            </a:endParaRPr>
          </a:p>
          <a:p>
            <a:pPr algn="l">
              <a:lnSpc>
                <a:spcPts val="2640"/>
              </a:lnSpc>
            </a:pPr>
            <a:r>
              <a:rPr lang="en-US" sz="2200">
                <a:solidFill>
                  <a:srgbClr val="1D1D1F"/>
                </a:solidFill>
                <a:latin typeface="Garet"/>
                <a:ea typeface="Garet"/>
                <a:cs typeface="Garet"/>
                <a:sym typeface="Garet"/>
              </a:rPr>
              <a:t>The process of detecting hidden messages embedded in digital files like images or videos.</a:t>
            </a:r>
          </a:p>
        </p:txBody>
      </p:sp>
      <p:sp>
        <p:nvSpPr>
          <p:cNvPr id="14" name="TextBox 14"/>
          <p:cNvSpPr txBox="1"/>
          <p:nvPr/>
        </p:nvSpPr>
        <p:spPr>
          <a:xfrm>
            <a:off x="644561" y="3768686"/>
            <a:ext cx="8254057" cy="1333500"/>
          </a:xfrm>
          <a:prstGeom prst="rect">
            <a:avLst/>
          </a:prstGeom>
        </p:spPr>
        <p:txBody>
          <a:bodyPr lIns="0" tIns="0" rIns="0" bIns="0" rtlCol="0" anchor="t">
            <a:spAutoFit/>
          </a:bodyPr>
          <a:lstStyle/>
          <a:p>
            <a:pPr algn="l">
              <a:lnSpc>
                <a:spcPts val="2640"/>
              </a:lnSpc>
            </a:pPr>
            <a:r>
              <a:rPr lang="en-US" sz="2200" b="1">
                <a:solidFill>
                  <a:srgbClr val="1D1D1F"/>
                </a:solidFill>
                <a:latin typeface="Garet Bold"/>
                <a:ea typeface="Garet Bold"/>
                <a:cs typeface="Garet Bold"/>
                <a:sym typeface="Garet Bold"/>
              </a:rPr>
              <a:t>How do Dual-CNN Models Help in Steganalysis?</a:t>
            </a:r>
          </a:p>
          <a:p>
            <a:pPr algn="l">
              <a:lnSpc>
                <a:spcPts val="2640"/>
              </a:lnSpc>
            </a:pPr>
            <a:endParaRPr lang="en-US" sz="2200" b="1">
              <a:solidFill>
                <a:srgbClr val="1D1D1F"/>
              </a:solidFill>
              <a:latin typeface="Garet Bold"/>
              <a:ea typeface="Garet Bold"/>
              <a:cs typeface="Garet Bold"/>
              <a:sym typeface="Garet Bold"/>
            </a:endParaRPr>
          </a:p>
          <a:p>
            <a:pPr algn="l">
              <a:lnSpc>
                <a:spcPts val="2640"/>
              </a:lnSpc>
            </a:pPr>
            <a:r>
              <a:rPr lang="en-US" sz="2200">
                <a:solidFill>
                  <a:srgbClr val="1D1D1F"/>
                </a:solidFill>
                <a:latin typeface="Garet"/>
                <a:ea typeface="Garet"/>
                <a:cs typeface="Garet"/>
                <a:sym typeface="Garet"/>
              </a:rPr>
              <a:t>They analyze images at fine and coarse scales, improving detection accuracy through feature fusion.</a:t>
            </a:r>
          </a:p>
        </p:txBody>
      </p:sp>
      <p:sp>
        <p:nvSpPr>
          <p:cNvPr id="15" name="TextBox 15"/>
          <p:cNvSpPr txBox="1"/>
          <p:nvPr/>
        </p:nvSpPr>
        <p:spPr>
          <a:xfrm>
            <a:off x="644561" y="5616536"/>
            <a:ext cx="8254057" cy="1333500"/>
          </a:xfrm>
          <a:prstGeom prst="rect">
            <a:avLst/>
          </a:prstGeom>
        </p:spPr>
        <p:txBody>
          <a:bodyPr lIns="0" tIns="0" rIns="0" bIns="0" rtlCol="0" anchor="t">
            <a:spAutoFit/>
          </a:bodyPr>
          <a:lstStyle/>
          <a:p>
            <a:pPr algn="l">
              <a:lnSpc>
                <a:spcPts val="2640"/>
              </a:lnSpc>
            </a:pPr>
            <a:r>
              <a:rPr lang="en-US" sz="2200" b="1">
                <a:solidFill>
                  <a:srgbClr val="1D1D1F"/>
                </a:solidFill>
                <a:latin typeface="Garet Bold"/>
                <a:ea typeface="Garet Bold"/>
                <a:cs typeface="Garet Bold"/>
                <a:sym typeface="Garet Bold"/>
              </a:rPr>
              <a:t>Why is Real-Time Detection Important?</a:t>
            </a:r>
          </a:p>
          <a:p>
            <a:pPr algn="l">
              <a:lnSpc>
                <a:spcPts val="2640"/>
              </a:lnSpc>
            </a:pPr>
            <a:endParaRPr lang="en-US" sz="2200" b="1">
              <a:solidFill>
                <a:srgbClr val="1D1D1F"/>
              </a:solidFill>
              <a:latin typeface="Garet Bold"/>
              <a:ea typeface="Garet Bold"/>
              <a:cs typeface="Garet Bold"/>
              <a:sym typeface="Garet Bold"/>
            </a:endParaRPr>
          </a:p>
          <a:p>
            <a:pPr algn="l">
              <a:lnSpc>
                <a:spcPts val="2640"/>
              </a:lnSpc>
            </a:pPr>
            <a:r>
              <a:rPr lang="en-US" sz="2200">
                <a:solidFill>
                  <a:srgbClr val="1D1D1F"/>
                </a:solidFill>
                <a:latin typeface="Garet"/>
                <a:ea typeface="Garet"/>
                <a:cs typeface="Garet"/>
                <a:sym typeface="Garet"/>
              </a:rPr>
              <a:t>It blocks hidden data transfers immediately, preventing data leaks.</a:t>
            </a:r>
          </a:p>
        </p:txBody>
      </p:sp>
      <p:sp>
        <p:nvSpPr>
          <p:cNvPr id="16" name="TextBox 16"/>
          <p:cNvSpPr txBox="1"/>
          <p:nvPr/>
        </p:nvSpPr>
        <p:spPr>
          <a:xfrm>
            <a:off x="644561" y="7151603"/>
            <a:ext cx="8254057" cy="1872615"/>
          </a:xfrm>
          <a:prstGeom prst="rect">
            <a:avLst/>
          </a:prstGeom>
        </p:spPr>
        <p:txBody>
          <a:bodyPr lIns="0" tIns="0" rIns="0" bIns="0" rtlCol="0" anchor="t">
            <a:spAutoFit/>
          </a:bodyPr>
          <a:lstStyle/>
          <a:p>
            <a:pPr algn="l">
              <a:lnSpc>
                <a:spcPts val="2639"/>
              </a:lnSpc>
            </a:pPr>
            <a:r>
              <a:rPr lang="en-US" sz="2199" b="1">
                <a:solidFill>
                  <a:srgbClr val="1D1D1F"/>
                </a:solidFill>
                <a:latin typeface="Garet Bold"/>
                <a:ea typeface="Garet Bold"/>
                <a:cs typeface="Garet Bold"/>
                <a:sym typeface="Garet Bold"/>
              </a:rPr>
              <a:t>What is Spatial vs. Frequency Domain Steganography?</a:t>
            </a:r>
          </a:p>
          <a:p>
            <a:pPr algn="l">
              <a:lnSpc>
                <a:spcPts val="2640"/>
              </a:lnSpc>
            </a:pPr>
            <a:endParaRPr lang="en-US" sz="2199" b="1">
              <a:solidFill>
                <a:srgbClr val="1D1D1F"/>
              </a:solidFill>
              <a:latin typeface="Garet Bold"/>
              <a:ea typeface="Garet Bold"/>
              <a:cs typeface="Garet Bold"/>
              <a:sym typeface="Garet Bold"/>
            </a:endParaRPr>
          </a:p>
          <a:p>
            <a:pPr marL="474979" lvl="1" indent="-237490" algn="l">
              <a:lnSpc>
                <a:spcPts val="3299"/>
              </a:lnSpc>
              <a:buFont typeface="Arial"/>
              <a:buChar char="•"/>
            </a:pPr>
            <a:r>
              <a:rPr lang="en-US" sz="2199" b="1">
                <a:solidFill>
                  <a:srgbClr val="1D1D1F"/>
                </a:solidFill>
                <a:latin typeface="Garet Bold"/>
                <a:ea typeface="Garet Bold"/>
                <a:cs typeface="Garet Bold"/>
                <a:sym typeface="Garet Bold"/>
              </a:rPr>
              <a:t>Spatial</a:t>
            </a:r>
            <a:r>
              <a:rPr lang="en-US" sz="2199">
                <a:solidFill>
                  <a:srgbClr val="1D1D1F"/>
                </a:solidFill>
                <a:latin typeface="Garet"/>
                <a:ea typeface="Garet"/>
                <a:cs typeface="Garet"/>
                <a:sym typeface="Garet"/>
              </a:rPr>
              <a:t>: Hides data by altering pixel values (e.g., LSB).</a:t>
            </a:r>
          </a:p>
          <a:p>
            <a:pPr marL="474980" lvl="1" indent="-237490" algn="l">
              <a:lnSpc>
                <a:spcPts val="3300"/>
              </a:lnSpc>
              <a:buFont typeface="Arial"/>
              <a:buChar char="•"/>
            </a:pPr>
            <a:r>
              <a:rPr lang="en-US" sz="2200" b="1">
                <a:solidFill>
                  <a:srgbClr val="1D1D1F"/>
                </a:solidFill>
                <a:latin typeface="Garet Bold"/>
                <a:ea typeface="Garet Bold"/>
                <a:cs typeface="Garet Bold"/>
                <a:sym typeface="Garet Bold"/>
              </a:rPr>
              <a:t>Frequency</a:t>
            </a:r>
            <a:r>
              <a:rPr lang="en-US" sz="2200">
                <a:solidFill>
                  <a:srgbClr val="1D1D1F"/>
                </a:solidFill>
                <a:latin typeface="Garet"/>
                <a:ea typeface="Garet"/>
                <a:cs typeface="Garet"/>
                <a:sym typeface="Garet"/>
              </a:rPr>
              <a:t>: Hides data by modifying frequency components (e.g., DCT).</a:t>
            </a:r>
          </a:p>
        </p:txBody>
      </p:sp>
      <p:sp>
        <p:nvSpPr>
          <p:cNvPr id="17" name="TextBox 17"/>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69240" y="9239250"/>
            <a:ext cx="8320564" cy="57150"/>
            <a:chOff x="0" y="0"/>
            <a:chExt cx="11094085" cy="76200"/>
          </a:xfrm>
        </p:grpSpPr>
        <p:sp>
          <p:nvSpPr>
            <p:cNvPr id="3" name="Freeform 3"/>
            <p:cNvSpPr/>
            <p:nvPr/>
          </p:nvSpPr>
          <p:spPr>
            <a:xfrm>
              <a:off x="25400" y="0"/>
              <a:ext cx="11043412" cy="76200"/>
            </a:xfrm>
            <a:custGeom>
              <a:avLst/>
              <a:gdLst/>
              <a:ahLst/>
              <a:cxnLst/>
              <a:rect l="l" t="t" r="r" b="b"/>
              <a:pathLst>
                <a:path w="11043412" h="76200">
                  <a:moveTo>
                    <a:pt x="0" y="25400"/>
                  </a:moveTo>
                  <a:lnTo>
                    <a:pt x="11043285" y="0"/>
                  </a:lnTo>
                  <a:lnTo>
                    <a:pt x="11043412" y="50800"/>
                  </a:lnTo>
                  <a:lnTo>
                    <a:pt x="0" y="76200"/>
                  </a:lnTo>
                  <a:close/>
                </a:path>
              </a:pathLst>
            </a:custGeom>
            <a:solidFill>
              <a:srgbClr val="000000"/>
            </a:solidFill>
          </p:spPr>
        </p:sp>
      </p:grpSp>
      <p:sp>
        <p:nvSpPr>
          <p:cNvPr id="4" name="TextBox 4"/>
          <p:cNvSpPr txBox="1"/>
          <p:nvPr/>
        </p:nvSpPr>
        <p:spPr>
          <a:xfrm>
            <a:off x="1028700" y="914400"/>
            <a:ext cx="8453845"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INTRODUCTION</a:t>
            </a:r>
          </a:p>
        </p:txBody>
      </p:sp>
      <p:sp>
        <p:nvSpPr>
          <p:cNvPr id="5" name="Freeform 5"/>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32548" y="9374317"/>
            <a:ext cx="3822125" cy="747945"/>
            <a:chOff x="0" y="0"/>
            <a:chExt cx="5096167" cy="997260"/>
          </a:xfrm>
        </p:grpSpPr>
        <p:sp>
          <p:nvSpPr>
            <p:cNvPr id="8" name="Freeform 8"/>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6"/>
              <a:stretch>
                <a:fillRect t="-255" b="-260"/>
              </a:stretch>
            </a:blipFill>
          </p:spPr>
        </p:sp>
      </p:grpSp>
      <p:sp>
        <p:nvSpPr>
          <p:cNvPr id="9" name="TextBox 9"/>
          <p:cNvSpPr txBox="1"/>
          <p:nvPr/>
        </p:nvSpPr>
        <p:spPr>
          <a:xfrm>
            <a:off x="874516" y="2904126"/>
            <a:ext cx="6675594" cy="5048747"/>
          </a:xfrm>
          <a:prstGeom prst="rect">
            <a:avLst/>
          </a:prstGeom>
        </p:spPr>
        <p:txBody>
          <a:bodyPr lIns="0" tIns="0" rIns="0" bIns="0" rtlCol="0" anchor="t">
            <a:spAutoFit/>
          </a:bodyPr>
          <a:lstStyle/>
          <a:p>
            <a:pPr algn="l">
              <a:lnSpc>
                <a:spcPts val="2528"/>
              </a:lnSpc>
            </a:pPr>
            <a:r>
              <a:rPr lang="en-US" sz="2108">
                <a:solidFill>
                  <a:srgbClr val="1D1D1F"/>
                </a:solidFill>
                <a:latin typeface="Garet"/>
                <a:ea typeface="Garet"/>
                <a:cs typeface="Garet"/>
                <a:sym typeface="Garet"/>
              </a:rPr>
              <a:t>This Data Loss Prevention (DLP) tool that incorporates advanced security features to protect sensitive data. The tool uses Homomorphic Encryption to allow secure data processing and classification without decryption, ensuring privacy. </a:t>
            </a:r>
          </a:p>
          <a:p>
            <a:pPr algn="l">
              <a:lnSpc>
                <a:spcPts val="2528"/>
              </a:lnSpc>
            </a:pPr>
            <a:endParaRPr lang="en-US" sz="2108">
              <a:solidFill>
                <a:srgbClr val="1D1D1F"/>
              </a:solidFill>
              <a:latin typeface="Garet"/>
              <a:ea typeface="Garet"/>
              <a:cs typeface="Garet"/>
              <a:sym typeface="Garet"/>
            </a:endParaRPr>
          </a:p>
          <a:p>
            <a:pPr algn="l">
              <a:lnSpc>
                <a:spcPts val="2530"/>
              </a:lnSpc>
            </a:pPr>
            <a:r>
              <a:rPr lang="en-US" sz="2108">
                <a:solidFill>
                  <a:srgbClr val="1D1D1F"/>
                </a:solidFill>
                <a:latin typeface="Garet"/>
                <a:ea typeface="Garet"/>
                <a:cs typeface="Garet"/>
                <a:sym typeface="Garet"/>
              </a:rPr>
              <a:t>It also provides defenses against brute force attacks and blocks malicious URLs, enhancing system security. Additionally, the tool includes a Steganographic Detection Module to uncover hidden data within files, preventing data leaks. Finally, its machine learning-powered Attention-Seeking Mode assigns risk scores to suspicious activities, helping prioritize security responses effectively.</a:t>
            </a:r>
          </a:p>
        </p:txBody>
      </p:sp>
      <p:grpSp>
        <p:nvGrpSpPr>
          <p:cNvPr id="10" name="Group 10"/>
          <p:cNvGrpSpPr/>
          <p:nvPr/>
        </p:nvGrpSpPr>
        <p:grpSpPr>
          <a:xfrm rot="-2652000">
            <a:off x="8116014" y="-1313514"/>
            <a:ext cx="9180672" cy="9075998"/>
            <a:chOff x="0" y="0"/>
            <a:chExt cx="12240896" cy="12101331"/>
          </a:xfrm>
        </p:grpSpPr>
        <p:sp>
          <p:nvSpPr>
            <p:cNvPr id="11" name="Freeform 11"/>
            <p:cNvSpPr/>
            <p:nvPr/>
          </p:nvSpPr>
          <p:spPr>
            <a:xfrm>
              <a:off x="0" y="0"/>
              <a:ext cx="12240895" cy="12101322"/>
            </a:xfrm>
            <a:custGeom>
              <a:avLst/>
              <a:gdLst/>
              <a:ahLst/>
              <a:cxnLst/>
              <a:rect l="l" t="t" r="r" b="b"/>
              <a:pathLst>
                <a:path w="12240895" h="12101322">
                  <a:moveTo>
                    <a:pt x="3536696" y="0"/>
                  </a:moveTo>
                  <a:lnTo>
                    <a:pt x="12240895" y="8464423"/>
                  </a:lnTo>
                  <a:lnTo>
                    <a:pt x="8704199" y="12101322"/>
                  </a:lnTo>
                  <a:lnTo>
                    <a:pt x="0" y="3636899"/>
                  </a:lnTo>
                  <a:lnTo>
                    <a:pt x="3536696" y="0"/>
                  </a:lnTo>
                  <a:close/>
                </a:path>
              </a:pathLst>
            </a:custGeom>
            <a:blipFill>
              <a:blip r:embed="rId7"/>
              <a:stretch>
                <a:fillRect l="-15906" r="-15906"/>
              </a:stretch>
            </a:blipFill>
          </p:spPr>
        </p:sp>
      </p:grpSp>
      <p:grpSp>
        <p:nvGrpSpPr>
          <p:cNvPr id="12" name="Group 12"/>
          <p:cNvGrpSpPr/>
          <p:nvPr/>
        </p:nvGrpSpPr>
        <p:grpSpPr>
          <a:xfrm>
            <a:off x="8153400" y="5143500"/>
            <a:ext cx="9105900" cy="3804773"/>
            <a:chOff x="0" y="0"/>
            <a:chExt cx="12141200" cy="5073031"/>
          </a:xfrm>
        </p:grpSpPr>
        <p:sp>
          <p:nvSpPr>
            <p:cNvPr id="13" name="Freeform 13"/>
            <p:cNvSpPr/>
            <p:nvPr/>
          </p:nvSpPr>
          <p:spPr>
            <a:xfrm>
              <a:off x="0" y="0"/>
              <a:ext cx="12141200" cy="5073015"/>
            </a:xfrm>
            <a:custGeom>
              <a:avLst/>
              <a:gdLst/>
              <a:ahLst/>
              <a:cxnLst/>
              <a:rect l="l" t="t" r="r" b="b"/>
              <a:pathLst>
                <a:path w="12141200" h="5073015">
                  <a:moveTo>
                    <a:pt x="0" y="0"/>
                  </a:moveTo>
                  <a:lnTo>
                    <a:pt x="12141200" y="0"/>
                  </a:lnTo>
                  <a:lnTo>
                    <a:pt x="12141200" y="5073015"/>
                  </a:lnTo>
                  <a:lnTo>
                    <a:pt x="0" y="5073015"/>
                  </a:lnTo>
                  <a:lnTo>
                    <a:pt x="0" y="0"/>
                  </a:lnTo>
                  <a:close/>
                </a:path>
              </a:pathLst>
            </a:custGeom>
            <a:blipFill>
              <a:blip r:embed="rId8"/>
              <a:stretch>
                <a:fillRect l="-10775" r="-10775"/>
              </a:stretch>
            </a:blipFill>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0746"/>
            <a:ext cx="18288000" cy="10527746"/>
            <a:chOff x="0" y="0"/>
            <a:chExt cx="24384000" cy="14036995"/>
          </a:xfrm>
        </p:grpSpPr>
        <p:sp>
          <p:nvSpPr>
            <p:cNvPr id="3" name="Freeform 3"/>
            <p:cNvSpPr/>
            <p:nvPr/>
          </p:nvSpPr>
          <p:spPr>
            <a:xfrm>
              <a:off x="0" y="0"/>
              <a:ext cx="24384000" cy="14037056"/>
            </a:xfrm>
            <a:custGeom>
              <a:avLst/>
              <a:gdLst/>
              <a:ahLst/>
              <a:cxnLst/>
              <a:rect l="l" t="t" r="r" b="b"/>
              <a:pathLst>
                <a:path w="24384000" h="14037056">
                  <a:moveTo>
                    <a:pt x="0" y="0"/>
                  </a:moveTo>
                  <a:lnTo>
                    <a:pt x="24384000" y="0"/>
                  </a:lnTo>
                  <a:lnTo>
                    <a:pt x="24384000" y="14037056"/>
                  </a:lnTo>
                  <a:lnTo>
                    <a:pt x="0" y="14037056"/>
                  </a:lnTo>
                  <a:lnTo>
                    <a:pt x="0" y="0"/>
                  </a:lnTo>
                  <a:close/>
                </a:path>
              </a:pathLst>
            </a:custGeom>
            <a:blipFill>
              <a:blip r:embed="rId2"/>
              <a:stretch>
                <a:fillRect t="-7904" b="-7903"/>
              </a:stretch>
            </a:blipFill>
          </p:spPr>
        </p:sp>
      </p:grpSp>
      <p:sp>
        <p:nvSpPr>
          <p:cNvPr id="4" name="Freeform 4"/>
          <p:cNvSpPr/>
          <p:nvPr/>
        </p:nvSpPr>
        <p:spPr>
          <a:xfrm>
            <a:off x="0" y="9017696"/>
            <a:ext cx="18288000" cy="1234253"/>
          </a:xfrm>
          <a:custGeom>
            <a:avLst/>
            <a:gdLst/>
            <a:ahLst/>
            <a:cxnLst/>
            <a:rect l="l" t="t" r="r" b="b"/>
            <a:pathLst>
              <a:path w="18288000" h="1234253">
                <a:moveTo>
                  <a:pt x="0" y="0"/>
                </a:moveTo>
                <a:lnTo>
                  <a:pt x="18288000" y="0"/>
                </a:lnTo>
                <a:lnTo>
                  <a:pt x="18288000" y="1234253"/>
                </a:lnTo>
                <a:lnTo>
                  <a:pt x="0" y="1234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132548" y="9374317"/>
            <a:ext cx="3822125" cy="747945"/>
            <a:chOff x="0" y="0"/>
            <a:chExt cx="5096167" cy="997260"/>
          </a:xfrm>
        </p:grpSpPr>
        <p:sp>
          <p:nvSpPr>
            <p:cNvPr id="9" name="Freeform 9"/>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1"/>
              <a:stretch>
                <a:fillRect t="-255" b="-260"/>
              </a:stretch>
            </a:blipFill>
          </p:spPr>
        </p:sp>
      </p:grpSp>
      <p:sp>
        <p:nvSpPr>
          <p:cNvPr id="10" name="TextBox 10"/>
          <p:cNvSpPr txBox="1"/>
          <p:nvPr/>
        </p:nvSpPr>
        <p:spPr>
          <a:xfrm>
            <a:off x="1653219" y="2373065"/>
            <a:ext cx="6776113" cy="916305"/>
          </a:xfrm>
          <a:prstGeom prst="rect">
            <a:avLst/>
          </a:prstGeom>
        </p:spPr>
        <p:txBody>
          <a:bodyPr lIns="0" tIns="0" rIns="0" bIns="0" rtlCol="0" anchor="t">
            <a:spAutoFit/>
          </a:bodyPr>
          <a:lstStyle/>
          <a:p>
            <a:pPr algn="l">
              <a:lnSpc>
                <a:spcPts val="6719"/>
              </a:lnSpc>
            </a:pPr>
            <a:r>
              <a:rPr lang="en-US" sz="4800" b="1" u="sng">
                <a:solidFill>
                  <a:srgbClr val="FFD98C"/>
                </a:solidFill>
                <a:latin typeface="Raleway Heavy"/>
                <a:ea typeface="Raleway Heavy"/>
                <a:cs typeface="Raleway Heavy"/>
                <a:sym typeface="Raleway Heavy"/>
              </a:rPr>
              <a:t>RESEARCH QUESTION</a:t>
            </a:r>
          </a:p>
        </p:txBody>
      </p:sp>
      <p:sp>
        <p:nvSpPr>
          <p:cNvPr id="11" name="TextBox 11"/>
          <p:cNvSpPr txBox="1"/>
          <p:nvPr/>
        </p:nvSpPr>
        <p:spPr>
          <a:xfrm>
            <a:off x="1028700" y="4257675"/>
            <a:ext cx="8662702" cy="4334002"/>
          </a:xfrm>
          <a:prstGeom prst="rect">
            <a:avLst/>
          </a:prstGeom>
        </p:spPr>
        <p:txBody>
          <a:bodyPr lIns="0" tIns="0" rIns="0" bIns="0" rtlCol="0" anchor="t">
            <a:spAutoFit/>
          </a:bodyPr>
          <a:lstStyle/>
          <a:p>
            <a:pPr algn="just">
              <a:lnSpc>
                <a:spcPts val="2879"/>
              </a:lnSpc>
            </a:pPr>
            <a:r>
              <a:rPr lang="en-US" sz="2400" b="1">
                <a:solidFill>
                  <a:srgbClr val="F7F7F7"/>
                </a:solidFill>
                <a:latin typeface="Garet Bold"/>
                <a:ea typeface="Garet Bold"/>
                <a:cs typeface="Garet Bold"/>
                <a:sym typeface="Garet Bold"/>
              </a:rPr>
              <a:t>How can dual-CNN models with feature fusion be utilized to enhance the detection of steganographic content within a Data Loss Prevention (DLP) tool?</a:t>
            </a:r>
          </a:p>
          <a:p>
            <a:pPr algn="just">
              <a:lnSpc>
                <a:spcPts val="2879"/>
              </a:lnSpc>
            </a:pPr>
            <a:endParaRPr lang="en-US" sz="2400" b="1">
              <a:solidFill>
                <a:srgbClr val="F7F7F7"/>
              </a:solidFill>
              <a:latin typeface="Garet Bold"/>
              <a:ea typeface="Garet Bold"/>
              <a:cs typeface="Garet Bold"/>
              <a:sym typeface="Garet Bold"/>
            </a:endParaRPr>
          </a:p>
          <a:p>
            <a:pPr algn="just">
              <a:lnSpc>
                <a:spcPts val="2879"/>
              </a:lnSpc>
            </a:pPr>
            <a:r>
              <a:rPr lang="en-US" sz="2400">
                <a:solidFill>
                  <a:srgbClr val="F7F7F7"/>
                </a:solidFill>
                <a:latin typeface="Garet"/>
                <a:ea typeface="Garet"/>
                <a:cs typeface="Garet"/>
                <a:sym typeface="Garet"/>
              </a:rPr>
              <a:t>This research question focuses on exploring how the integration of two CNN models operating at fine and coarse scales, along with feature fusion, can improve the accuracy and efficiency of steganalysis. It aims to address real-time detection challenges, reduce false positives, and enhance the overall effectiveness of DLP systems in preventing data exfiltration through hidden content in images.</a:t>
            </a:r>
          </a:p>
        </p:txBody>
      </p:sp>
      <p:sp>
        <p:nvSpPr>
          <p:cNvPr id="12" name="TextBox 12"/>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grpSp>
        <p:nvGrpSpPr>
          <p:cNvPr id="7" name="Group 7"/>
          <p:cNvGrpSpPr/>
          <p:nvPr/>
        </p:nvGrpSpPr>
        <p:grpSpPr>
          <a:xfrm>
            <a:off x="1023334" y="643862"/>
            <a:ext cx="16230600" cy="1318985"/>
            <a:chOff x="0" y="0"/>
            <a:chExt cx="21640800" cy="1758647"/>
          </a:xfrm>
        </p:grpSpPr>
        <p:sp>
          <p:nvSpPr>
            <p:cNvPr id="8" name="Freeform 8"/>
            <p:cNvSpPr/>
            <p:nvPr/>
          </p:nvSpPr>
          <p:spPr>
            <a:xfrm>
              <a:off x="0" y="0"/>
              <a:ext cx="21640800" cy="1758696"/>
            </a:xfrm>
            <a:custGeom>
              <a:avLst/>
              <a:gdLst/>
              <a:ahLst/>
              <a:cxnLst/>
              <a:rect l="l" t="t" r="r" b="b"/>
              <a:pathLst>
                <a:path w="21640800" h="1758696">
                  <a:moveTo>
                    <a:pt x="0" y="0"/>
                  </a:moveTo>
                  <a:lnTo>
                    <a:pt x="21640800" y="0"/>
                  </a:lnTo>
                  <a:lnTo>
                    <a:pt x="21640800" y="1758696"/>
                  </a:lnTo>
                  <a:lnTo>
                    <a:pt x="0" y="1758696"/>
                  </a:lnTo>
                  <a:lnTo>
                    <a:pt x="0" y="0"/>
                  </a:lnTo>
                  <a:close/>
                </a:path>
              </a:pathLst>
            </a:custGeom>
            <a:blipFill>
              <a:blip r:embed="rId9"/>
              <a:stretch>
                <a:fillRect t="-213680" b="-213677"/>
              </a:stretch>
            </a:blipFill>
          </p:spPr>
        </p:sp>
      </p:grpSp>
      <p:sp>
        <p:nvSpPr>
          <p:cNvPr id="9" name="Freeform 9"/>
          <p:cNvSpPr/>
          <p:nvPr/>
        </p:nvSpPr>
        <p:spPr>
          <a:xfrm>
            <a:off x="1023334" y="2291645"/>
            <a:ext cx="16230600" cy="2375450"/>
          </a:xfrm>
          <a:custGeom>
            <a:avLst/>
            <a:gdLst/>
            <a:ahLst/>
            <a:cxnLst/>
            <a:rect l="l" t="t" r="r" b="b"/>
            <a:pathLst>
              <a:path w="16230600" h="2375450">
                <a:moveTo>
                  <a:pt x="0" y="0"/>
                </a:moveTo>
                <a:lnTo>
                  <a:pt x="16230600" y="0"/>
                </a:lnTo>
                <a:lnTo>
                  <a:pt x="16230600" y="2375450"/>
                </a:lnTo>
                <a:lnTo>
                  <a:pt x="0" y="23754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28700" y="4971895"/>
            <a:ext cx="16230600" cy="3616990"/>
          </a:xfrm>
          <a:custGeom>
            <a:avLst/>
            <a:gdLst/>
            <a:ahLst/>
            <a:cxnLst/>
            <a:rect l="l" t="t" r="r" b="b"/>
            <a:pathLst>
              <a:path w="16230600" h="3616990">
                <a:moveTo>
                  <a:pt x="0" y="0"/>
                </a:moveTo>
                <a:lnTo>
                  <a:pt x="16230600" y="0"/>
                </a:lnTo>
                <a:lnTo>
                  <a:pt x="16230600" y="3616990"/>
                </a:lnTo>
                <a:lnTo>
                  <a:pt x="0" y="36169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2684029" y="803840"/>
            <a:ext cx="9968643"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SPECIFIC AND SUB-OBJECTIVES</a:t>
            </a:r>
          </a:p>
        </p:txBody>
      </p:sp>
      <p:sp>
        <p:nvSpPr>
          <p:cNvPr id="12" name="TextBox 12"/>
          <p:cNvSpPr txBox="1"/>
          <p:nvPr/>
        </p:nvSpPr>
        <p:spPr>
          <a:xfrm>
            <a:off x="1363279" y="2587352"/>
            <a:ext cx="3756082" cy="419100"/>
          </a:xfrm>
          <a:prstGeom prst="rect">
            <a:avLst/>
          </a:prstGeom>
        </p:spPr>
        <p:txBody>
          <a:bodyPr lIns="0" tIns="0" rIns="0" bIns="0" rtlCol="0" anchor="t">
            <a:spAutoFit/>
          </a:bodyPr>
          <a:lstStyle/>
          <a:p>
            <a:pPr algn="ctr">
              <a:lnSpc>
                <a:spcPts val="3479"/>
              </a:lnSpc>
            </a:pPr>
            <a:r>
              <a:rPr lang="en-US" sz="2899" b="1">
                <a:solidFill>
                  <a:srgbClr val="1D1D1F"/>
                </a:solidFill>
                <a:latin typeface="Garet Bold"/>
                <a:ea typeface="Garet Bold"/>
                <a:cs typeface="Garet Bold"/>
                <a:sym typeface="Garet Bold"/>
              </a:rPr>
              <a:t>Specific Objective</a:t>
            </a:r>
          </a:p>
        </p:txBody>
      </p:sp>
      <p:sp>
        <p:nvSpPr>
          <p:cNvPr id="13" name="TextBox 13"/>
          <p:cNvSpPr txBox="1"/>
          <p:nvPr/>
        </p:nvSpPr>
        <p:spPr>
          <a:xfrm>
            <a:off x="1363279" y="3320777"/>
            <a:ext cx="15521149" cy="1076452"/>
          </a:xfrm>
          <a:prstGeom prst="rect">
            <a:avLst/>
          </a:prstGeom>
        </p:spPr>
        <p:txBody>
          <a:bodyPr lIns="0" tIns="0" rIns="0" bIns="0" rtlCol="0" anchor="t">
            <a:spAutoFit/>
          </a:bodyPr>
          <a:lstStyle/>
          <a:p>
            <a:pPr algn="l">
              <a:lnSpc>
                <a:spcPts val="2879"/>
              </a:lnSpc>
            </a:pPr>
            <a:r>
              <a:rPr lang="en-US" sz="2400">
                <a:solidFill>
                  <a:srgbClr val="1D1D1F"/>
                </a:solidFill>
                <a:latin typeface="Garet"/>
                <a:ea typeface="Garet"/>
                <a:cs typeface="Garet"/>
                <a:sym typeface="Garet"/>
              </a:rPr>
              <a:t>To enhance the accuracy of steganographic content detection by developing a dual-CNN feature fusion model and integrating it within a Data Loss Prevention (DLP) tool for real-time threat prevention.</a:t>
            </a:r>
          </a:p>
        </p:txBody>
      </p:sp>
      <p:sp>
        <p:nvSpPr>
          <p:cNvPr id="14" name="TextBox 14"/>
          <p:cNvSpPr txBox="1"/>
          <p:nvPr/>
        </p:nvSpPr>
        <p:spPr>
          <a:xfrm>
            <a:off x="1247972" y="5127362"/>
            <a:ext cx="3756082" cy="419100"/>
          </a:xfrm>
          <a:prstGeom prst="rect">
            <a:avLst/>
          </a:prstGeom>
        </p:spPr>
        <p:txBody>
          <a:bodyPr lIns="0" tIns="0" rIns="0" bIns="0" rtlCol="0" anchor="t">
            <a:spAutoFit/>
          </a:bodyPr>
          <a:lstStyle/>
          <a:p>
            <a:pPr algn="ctr">
              <a:lnSpc>
                <a:spcPts val="3479"/>
              </a:lnSpc>
            </a:pPr>
            <a:r>
              <a:rPr lang="en-US" sz="2899" b="1">
                <a:solidFill>
                  <a:srgbClr val="1D1D1F"/>
                </a:solidFill>
                <a:latin typeface="Garet Bold"/>
                <a:ea typeface="Garet Bold"/>
                <a:cs typeface="Garet Bold"/>
                <a:sym typeface="Garet Bold"/>
              </a:rPr>
              <a:t>Sub Objective</a:t>
            </a:r>
          </a:p>
        </p:txBody>
      </p:sp>
      <p:sp>
        <p:nvSpPr>
          <p:cNvPr id="15" name="TextBox 15"/>
          <p:cNvSpPr txBox="1"/>
          <p:nvPr/>
        </p:nvSpPr>
        <p:spPr>
          <a:xfrm>
            <a:off x="1383426" y="5450649"/>
            <a:ext cx="15521149" cy="2979039"/>
          </a:xfrm>
          <a:prstGeom prst="rect">
            <a:avLst/>
          </a:prstGeom>
        </p:spPr>
        <p:txBody>
          <a:bodyPr lIns="0" tIns="0" rIns="0" bIns="0" rtlCol="0" anchor="t">
            <a:spAutoFit/>
          </a:bodyPr>
          <a:lstStyle/>
          <a:p>
            <a:pPr marL="548640" lvl="2" indent="-182880" algn="l">
              <a:lnSpc>
                <a:spcPts val="4848"/>
              </a:lnSpc>
              <a:buFont typeface="Arial"/>
              <a:buChar char="⚬"/>
            </a:pPr>
            <a:r>
              <a:rPr lang="en-US" sz="2400">
                <a:solidFill>
                  <a:srgbClr val="1D1D1F"/>
                </a:solidFill>
                <a:latin typeface="Garet"/>
                <a:ea typeface="Garet"/>
                <a:cs typeface="Garet"/>
                <a:sym typeface="Garet"/>
              </a:rPr>
              <a:t>Design and Train Spatial Domain and Frequency Domain CNN Models</a:t>
            </a:r>
          </a:p>
          <a:p>
            <a:pPr marL="548640" lvl="2" indent="-182880" algn="l">
              <a:lnSpc>
                <a:spcPts val="4848"/>
              </a:lnSpc>
              <a:buFont typeface="Arial"/>
              <a:buChar char="⚬"/>
            </a:pPr>
            <a:r>
              <a:rPr lang="en-US" sz="2400">
                <a:solidFill>
                  <a:srgbClr val="1D1D1F"/>
                </a:solidFill>
                <a:latin typeface="Garet"/>
                <a:ea typeface="Garet"/>
                <a:cs typeface="Garet"/>
                <a:sym typeface="Garet"/>
              </a:rPr>
              <a:t>Implement Feature Fusion Mechanism</a:t>
            </a:r>
          </a:p>
          <a:p>
            <a:pPr marL="548640" lvl="2" indent="-182880" algn="l">
              <a:lnSpc>
                <a:spcPts val="4848"/>
              </a:lnSpc>
              <a:buFont typeface="Arial"/>
              <a:buChar char="⚬"/>
            </a:pPr>
            <a:r>
              <a:rPr lang="en-US" sz="2400">
                <a:solidFill>
                  <a:srgbClr val="1D1D1F"/>
                </a:solidFill>
                <a:latin typeface="Garet"/>
                <a:ea typeface="Garet"/>
                <a:cs typeface="Garet"/>
                <a:sym typeface="Garet"/>
              </a:rPr>
              <a:t>Develop Real-Time Detection Capabilities</a:t>
            </a:r>
          </a:p>
          <a:p>
            <a:pPr marL="548640" lvl="2" indent="-182880" algn="l">
              <a:lnSpc>
                <a:spcPts val="4848"/>
              </a:lnSpc>
              <a:buFont typeface="Arial"/>
              <a:buChar char="⚬"/>
            </a:pPr>
            <a:r>
              <a:rPr lang="en-US" sz="2400">
                <a:solidFill>
                  <a:srgbClr val="1D1D1F"/>
                </a:solidFill>
                <a:latin typeface="Garet"/>
                <a:ea typeface="Garet"/>
                <a:cs typeface="Garet"/>
                <a:sym typeface="Garet"/>
              </a:rPr>
              <a:t>Create Automated Alerting and Reporting System</a:t>
            </a:r>
          </a:p>
          <a:p>
            <a:pPr marL="548640" lvl="2" indent="-182880" algn="l">
              <a:lnSpc>
                <a:spcPts val="4848"/>
              </a:lnSpc>
              <a:buFont typeface="Arial"/>
              <a:buChar char="⚬"/>
            </a:pPr>
            <a:r>
              <a:rPr lang="en-US" sz="2400">
                <a:solidFill>
                  <a:srgbClr val="1D1D1F"/>
                </a:solidFill>
                <a:latin typeface="Garet"/>
                <a:ea typeface="Garet"/>
                <a:cs typeface="Garet"/>
                <a:sym typeface="Garet"/>
              </a:rPr>
              <a:t>Deploy User-Friendly Dashboard for Visualization</a:t>
            </a:r>
          </a:p>
        </p:txBody>
      </p:sp>
      <p:sp>
        <p:nvSpPr>
          <p:cNvPr id="16" name="TextBox 16"/>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67113" y="-179028"/>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21430" y="701820"/>
            <a:ext cx="3114134" cy="2724867"/>
          </a:xfrm>
          <a:custGeom>
            <a:avLst/>
            <a:gdLst/>
            <a:ahLst/>
            <a:cxnLst/>
            <a:rect l="l" t="t" r="r" b="b"/>
            <a:pathLst>
              <a:path w="3114134" h="2724867">
                <a:moveTo>
                  <a:pt x="0" y="0"/>
                </a:moveTo>
                <a:lnTo>
                  <a:pt x="3114134" y="0"/>
                </a:lnTo>
                <a:lnTo>
                  <a:pt x="3114134" y="2724867"/>
                </a:lnTo>
                <a:lnTo>
                  <a:pt x="0" y="2724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721430" y="3347730"/>
            <a:ext cx="3085910" cy="2700171"/>
          </a:xfrm>
          <a:custGeom>
            <a:avLst/>
            <a:gdLst/>
            <a:ahLst/>
            <a:cxnLst/>
            <a:rect l="l" t="t" r="r" b="b"/>
            <a:pathLst>
              <a:path w="3085910" h="2700171">
                <a:moveTo>
                  <a:pt x="0" y="0"/>
                </a:moveTo>
                <a:lnTo>
                  <a:pt x="3085910" y="0"/>
                </a:lnTo>
                <a:lnTo>
                  <a:pt x="3085910" y="2700171"/>
                </a:lnTo>
                <a:lnTo>
                  <a:pt x="0" y="27001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700696" y="-109596"/>
            <a:ext cx="4041467" cy="3536283"/>
          </a:xfrm>
          <a:custGeom>
            <a:avLst/>
            <a:gdLst/>
            <a:ahLst/>
            <a:cxnLst/>
            <a:rect l="l" t="t" r="r" b="b"/>
            <a:pathLst>
              <a:path w="4041467" h="3536283">
                <a:moveTo>
                  <a:pt x="0" y="0"/>
                </a:moveTo>
                <a:lnTo>
                  <a:pt x="4041468" y="0"/>
                </a:lnTo>
                <a:lnTo>
                  <a:pt x="4041468" y="3536283"/>
                </a:lnTo>
                <a:lnTo>
                  <a:pt x="0" y="35362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844545" y="701820"/>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5255224" y="7980148"/>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2039445" y="71648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5171344" y="8875662"/>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0" name="Group 10"/>
          <p:cNvGrpSpPr/>
          <p:nvPr/>
        </p:nvGrpSpPr>
        <p:grpSpPr>
          <a:xfrm>
            <a:off x="132548" y="9374317"/>
            <a:ext cx="3822125" cy="747945"/>
            <a:chOff x="0" y="0"/>
            <a:chExt cx="5096167" cy="997260"/>
          </a:xfrm>
        </p:grpSpPr>
        <p:sp>
          <p:nvSpPr>
            <p:cNvPr id="11" name="Freeform 11"/>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8"/>
              <a:stretch>
                <a:fillRect t="-255" b="-260"/>
              </a:stretch>
            </a:blipFill>
          </p:spPr>
        </p:sp>
      </p:grpSp>
      <p:sp>
        <p:nvSpPr>
          <p:cNvPr id="12" name="Freeform 12"/>
          <p:cNvSpPr/>
          <p:nvPr/>
        </p:nvSpPr>
        <p:spPr>
          <a:xfrm>
            <a:off x="12791771" y="348202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TextBox 13"/>
          <p:cNvSpPr txBox="1"/>
          <p:nvPr/>
        </p:nvSpPr>
        <p:spPr>
          <a:xfrm>
            <a:off x="1165103" y="2858552"/>
            <a:ext cx="13684068" cy="4606976"/>
          </a:xfrm>
          <a:prstGeom prst="rect">
            <a:avLst/>
          </a:prstGeom>
        </p:spPr>
        <p:txBody>
          <a:bodyPr lIns="0" tIns="0" rIns="0" bIns="0" rtlCol="0" anchor="t">
            <a:spAutoFit/>
          </a:bodyPr>
          <a:lstStyle/>
          <a:p>
            <a:pPr marL="733844" lvl="1" indent="-366922" algn="l">
              <a:lnSpc>
                <a:spcPts val="7477"/>
              </a:lnSpc>
              <a:buAutoNum type="arabicPeriod"/>
            </a:pPr>
            <a:r>
              <a:rPr lang="en-US" sz="3399">
                <a:solidFill>
                  <a:srgbClr val="1D1D1F"/>
                </a:solidFill>
                <a:latin typeface="Canva Sans"/>
                <a:ea typeface="Canva Sans"/>
                <a:cs typeface="Canva Sans"/>
                <a:sym typeface="Canva Sans"/>
              </a:rPr>
              <a:t>Dataset Selection and Preprocessing</a:t>
            </a:r>
          </a:p>
          <a:p>
            <a:pPr marL="733844" lvl="1" indent="-366922" algn="l">
              <a:lnSpc>
                <a:spcPts val="7477"/>
              </a:lnSpc>
              <a:buAutoNum type="arabicPeriod"/>
            </a:pPr>
            <a:r>
              <a:rPr lang="en-US" sz="3399">
                <a:solidFill>
                  <a:srgbClr val="1D1D1F"/>
                </a:solidFill>
                <a:latin typeface="Canva Sans"/>
                <a:ea typeface="Canva Sans"/>
                <a:cs typeface="Canva Sans"/>
                <a:sym typeface="Canva Sans"/>
              </a:rPr>
              <a:t>Development of Dual-CNN Models</a:t>
            </a:r>
          </a:p>
          <a:p>
            <a:pPr marL="733844" lvl="1" indent="-366922" algn="l">
              <a:lnSpc>
                <a:spcPts val="7477"/>
              </a:lnSpc>
              <a:buAutoNum type="arabicPeriod"/>
            </a:pPr>
            <a:r>
              <a:rPr lang="en-US" sz="3399">
                <a:solidFill>
                  <a:srgbClr val="1D1D1F"/>
                </a:solidFill>
                <a:latin typeface="Canva Sans"/>
                <a:ea typeface="Canva Sans"/>
                <a:cs typeface="Canva Sans"/>
                <a:sym typeface="Canva Sans"/>
              </a:rPr>
              <a:t>Algorithm Implementation and Testing</a:t>
            </a:r>
          </a:p>
          <a:p>
            <a:pPr marL="733844" lvl="1" indent="-366922" algn="l">
              <a:lnSpc>
                <a:spcPts val="7477"/>
              </a:lnSpc>
              <a:buAutoNum type="arabicPeriod"/>
            </a:pPr>
            <a:r>
              <a:rPr lang="en-US" sz="3399">
                <a:solidFill>
                  <a:srgbClr val="1D1D1F"/>
                </a:solidFill>
                <a:latin typeface="Canva Sans"/>
                <a:ea typeface="Canva Sans"/>
                <a:cs typeface="Canva Sans"/>
                <a:sym typeface="Canva Sans"/>
              </a:rPr>
              <a:t>Integration with DLP System</a:t>
            </a:r>
          </a:p>
          <a:p>
            <a:pPr marL="733844" lvl="1" indent="-366922" algn="l">
              <a:lnSpc>
                <a:spcPts val="7479"/>
              </a:lnSpc>
              <a:buAutoNum type="arabicPeriod"/>
            </a:pPr>
            <a:r>
              <a:rPr lang="en-US" sz="3399">
                <a:solidFill>
                  <a:srgbClr val="1D1D1F"/>
                </a:solidFill>
                <a:latin typeface="Canva Sans"/>
                <a:ea typeface="Canva Sans"/>
                <a:cs typeface="Canva Sans"/>
                <a:sym typeface="Canva Sans"/>
              </a:rPr>
              <a:t>Performance Evaluation and Optimization</a:t>
            </a:r>
          </a:p>
        </p:txBody>
      </p:sp>
      <p:grpSp>
        <p:nvGrpSpPr>
          <p:cNvPr id="14" name="Group 14"/>
          <p:cNvGrpSpPr/>
          <p:nvPr/>
        </p:nvGrpSpPr>
        <p:grpSpPr>
          <a:xfrm>
            <a:off x="1303520" y="7990272"/>
            <a:ext cx="5472368" cy="47625"/>
            <a:chOff x="0" y="0"/>
            <a:chExt cx="7296491" cy="63500"/>
          </a:xfrm>
        </p:grpSpPr>
        <p:sp>
          <p:nvSpPr>
            <p:cNvPr id="15" name="Freeform 15"/>
            <p:cNvSpPr/>
            <p:nvPr/>
          </p:nvSpPr>
          <p:spPr>
            <a:xfrm>
              <a:off x="31750" y="0"/>
              <a:ext cx="7233031" cy="63500"/>
            </a:xfrm>
            <a:custGeom>
              <a:avLst/>
              <a:gdLst/>
              <a:ahLst/>
              <a:cxnLst/>
              <a:rect l="l" t="t" r="r" b="b"/>
              <a:pathLst>
                <a:path w="7233031" h="63500">
                  <a:moveTo>
                    <a:pt x="0" y="0"/>
                  </a:moveTo>
                  <a:lnTo>
                    <a:pt x="7233031" y="0"/>
                  </a:lnTo>
                  <a:lnTo>
                    <a:pt x="7233031" y="63500"/>
                  </a:lnTo>
                  <a:lnTo>
                    <a:pt x="0" y="63500"/>
                  </a:lnTo>
                  <a:close/>
                </a:path>
              </a:pathLst>
            </a:custGeom>
            <a:solidFill>
              <a:srgbClr val="A28231"/>
            </a:solidFill>
          </p:spPr>
        </p:sp>
      </p:grpSp>
      <p:sp>
        <p:nvSpPr>
          <p:cNvPr id="16" name="TextBox 16"/>
          <p:cNvSpPr txBox="1"/>
          <p:nvPr/>
        </p:nvSpPr>
        <p:spPr>
          <a:xfrm>
            <a:off x="6531906" y="713928"/>
            <a:ext cx="5224188"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METHODOLOGY</a:t>
            </a:r>
          </a:p>
        </p:txBody>
      </p:sp>
      <p:sp>
        <p:nvSpPr>
          <p:cNvPr id="17" name="TextBox 17"/>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sp>
        <p:nvSpPr>
          <p:cNvPr id="4" name="Freeform 4"/>
          <p:cNvSpPr/>
          <p:nvPr/>
        </p:nvSpPr>
        <p:spPr>
          <a:xfrm>
            <a:off x="-3051923" y="-139800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64226"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11866"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220236" y="1421875"/>
            <a:ext cx="14906872" cy="8428594"/>
          </a:xfrm>
          <a:custGeom>
            <a:avLst/>
            <a:gdLst/>
            <a:ahLst/>
            <a:cxnLst/>
            <a:rect l="l" t="t" r="r" b="b"/>
            <a:pathLst>
              <a:path w="14906872" h="8428594">
                <a:moveTo>
                  <a:pt x="0" y="0"/>
                </a:moveTo>
                <a:lnTo>
                  <a:pt x="14906872" y="0"/>
                </a:lnTo>
                <a:lnTo>
                  <a:pt x="14906872" y="8428594"/>
                </a:lnTo>
                <a:lnTo>
                  <a:pt x="0" y="8428594"/>
                </a:lnTo>
                <a:lnTo>
                  <a:pt x="0" y="0"/>
                </a:lnTo>
                <a:close/>
              </a:path>
            </a:pathLst>
          </a:custGeom>
          <a:blipFill>
            <a:blip r:embed="rId9"/>
            <a:stretch>
              <a:fillRect/>
            </a:stretch>
          </a:blipFill>
        </p:spPr>
      </p:sp>
      <p:sp>
        <p:nvSpPr>
          <p:cNvPr id="10" name="TextBox 10"/>
          <p:cNvSpPr txBox="1"/>
          <p:nvPr/>
        </p:nvSpPr>
        <p:spPr>
          <a:xfrm>
            <a:off x="4835917" y="574961"/>
            <a:ext cx="8616166" cy="1759524"/>
          </a:xfrm>
          <a:prstGeom prst="rect">
            <a:avLst/>
          </a:prstGeom>
        </p:spPr>
        <p:txBody>
          <a:bodyPr lIns="0" tIns="0" rIns="0" bIns="0" rtlCol="0" anchor="t">
            <a:spAutoFit/>
          </a:bodyPr>
          <a:lstStyle/>
          <a:p>
            <a:pPr algn="ctr">
              <a:lnSpc>
                <a:spcPts val="7614"/>
              </a:lnSpc>
            </a:pPr>
            <a:r>
              <a:rPr lang="en-US" sz="6398" b="1">
                <a:solidFill>
                  <a:srgbClr val="000000"/>
                </a:solidFill>
                <a:latin typeface="Poppins Bold"/>
                <a:ea typeface="Poppins Bold"/>
                <a:cs typeface="Poppins Bold"/>
                <a:sym typeface="Poppins Bold"/>
              </a:rPr>
              <a:t>SYSTEM DIAGRAM</a:t>
            </a:r>
          </a:p>
          <a:p>
            <a:pPr algn="ctr">
              <a:lnSpc>
                <a:spcPts val="5359"/>
              </a:lnSpc>
            </a:pPr>
            <a:endParaRPr lang="en-US" sz="6398" b="1">
              <a:solidFill>
                <a:srgbClr val="000000"/>
              </a:solidFill>
              <a:latin typeface="Poppins Bold"/>
              <a:ea typeface="Poppins Bold"/>
              <a:cs typeface="Poppins Bold"/>
              <a:sym typeface="Poppins Bold"/>
            </a:endParaRPr>
          </a:p>
        </p:txBody>
      </p:sp>
      <p:sp>
        <p:nvSpPr>
          <p:cNvPr id="11" name="TextBox 11"/>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sp>
        <p:nvSpPr>
          <p:cNvPr id="7" name="Freeform 7"/>
          <p:cNvSpPr/>
          <p:nvPr/>
        </p:nvSpPr>
        <p:spPr>
          <a:xfrm>
            <a:off x="1178471" y="2075876"/>
            <a:ext cx="7207340" cy="6135249"/>
          </a:xfrm>
          <a:custGeom>
            <a:avLst/>
            <a:gdLst/>
            <a:ahLst/>
            <a:cxnLst/>
            <a:rect l="l" t="t" r="r" b="b"/>
            <a:pathLst>
              <a:path w="7207340" h="6135249">
                <a:moveTo>
                  <a:pt x="0" y="0"/>
                </a:moveTo>
                <a:lnTo>
                  <a:pt x="7207341" y="0"/>
                </a:lnTo>
                <a:lnTo>
                  <a:pt x="7207341" y="6135248"/>
                </a:lnTo>
                <a:lnTo>
                  <a:pt x="0" y="6135248"/>
                </a:lnTo>
                <a:lnTo>
                  <a:pt x="0" y="0"/>
                </a:lnTo>
                <a:close/>
              </a:path>
            </a:pathLst>
          </a:custGeom>
          <a:blipFill>
            <a:blip r:embed="rId9"/>
            <a:stretch>
              <a:fillRect/>
            </a:stretch>
          </a:blipFill>
        </p:spPr>
      </p:sp>
      <p:sp>
        <p:nvSpPr>
          <p:cNvPr id="8" name="Freeform 8"/>
          <p:cNvSpPr/>
          <p:nvPr/>
        </p:nvSpPr>
        <p:spPr>
          <a:xfrm>
            <a:off x="9291450" y="2083733"/>
            <a:ext cx="7240640" cy="6127391"/>
          </a:xfrm>
          <a:custGeom>
            <a:avLst/>
            <a:gdLst/>
            <a:ahLst/>
            <a:cxnLst/>
            <a:rect l="l" t="t" r="r" b="b"/>
            <a:pathLst>
              <a:path w="7240640" h="6127391">
                <a:moveTo>
                  <a:pt x="0" y="0"/>
                </a:moveTo>
                <a:lnTo>
                  <a:pt x="7240640" y="0"/>
                </a:lnTo>
                <a:lnTo>
                  <a:pt x="7240640" y="6127391"/>
                </a:lnTo>
                <a:lnTo>
                  <a:pt x="0" y="6127391"/>
                </a:lnTo>
                <a:lnTo>
                  <a:pt x="0" y="0"/>
                </a:lnTo>
                <a:close/>
              </a:path>
            </a:pathLst>
          </a:custGeom>
          <a:blipFill>
            <a:blip r:embed="rId10"/>
            <a:stretch>
              <a:fillRect/>
            </a:stretch>
          </a:blipFill>
        </p:spPr>
      </p:sp>
      <p:sp>
        <p:nvSpPr>
          <p:cNvPr id="9" name="TextBox 9"/>
          <p:cNvSpPr txBox="1"/>
          <p:nvPr/>
        </p:nvSpPr>
        <p:spPr>
          <a:xfrm>
            <a:off x="1028700" y="688091"/>
            <a:ext cx="6383531"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DATASET</a:t>
            </a:r>
          </a:p>
        </p:txBody>
      </p:sp>
      <p:sp>
        <p:nvSpPr>
          <p:cNvPr id="10" name="TextBox 10"/>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sp>
        <p:nvSpPr>
          <p:cNvPr id="7" name="TextBox 7"/>
          <p:cNvSpPr txBox="1"/>
          <p:nvPr/>
        </p:nvSpPr>
        <p:spPr>
          <a:xfrm>
            <a:off x="5952235" y="429324"/>
            <a:ext cx="6383531"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CODE</a:t>
            </a:r>
          </a:p>
        </p:txBody>
      </p:sp>
      <p:sp>
        <p:nvSpPr>
          <p:cNvPr id="8" name="TextBox 8"/>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
        <p:nvSpPr>
          <p:cNvPr id="9" name="Freeform 9"/>
          <p:cNvSpPr/>
          <p:nvPr/>
        </p:nvSpPr>
        <p:spPr>
          <a:xfrm>
            <a:off x="-4871933" y="-2900923"/>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22877" y="250422"/>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750338"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0"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3499987" y="1352522"/>
            <a:ext cx="9179423" cy="7905778"/>
          </a:xfrm>
          <a:custGeom>
            <a:avLst/>
            <a:gdLst/>
            <a:ahLst/>
            <a:cxnLst/>
            <a:rect l="l" t="t" r="r" b="b"/>
            <a:pathLst>
              <a:path w="9179423" h="7905778">
                <a:moveTo>
                  <a:pt x="0" y="0"/>
                </a:moveTo>
                <a:lnTo>
                  <a:pt x="9179423" y="0"/>
                </a:lnTo>
                <a:lnTo>
                  <a:pt x="9179423" y="7905778"/>
                </a:lnTo>
                <a:lnTo>
                  <a:pt x="0" y="7905778"/>
                </a:lnTo>
                <a:lnTo>
                  <a:pt x="0" y="0"/>
                </a:lnTo>
                <a:close/>
              </a:path>
            </a:pathLst>
          </a:custGeom>
          <a:blipFill>
            <a:blip r:embed="rId11"/>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sp>
        <p:nvSpPr>
          <p:cNvPr id="4" name="Freeform 4"/>
          <p:cNvSpPr/>
          <p:nvPr/>
        </p:nvSpPr>
        <p:spPr>
          <a:xfrm>
            <a:off x="-4871933" y="-2900923"/>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2877" y="250422"/>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50338"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0"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863449" y="2448246"/>
            <a:ext cx="16561103" cy="6210414"/>
          </a:xfrm>
          <a:custGeom>
            <a:avLst/>
            <a:gdLst/>
            <a:ahLst/>
            <a:cxnLst/>
            <a:rect l="l" t="t" r="r" b="b"/>
            <a:pathLst>
              <a:path w="16561103" h="6210414">
                <a:moveTo>
                  <a:pt x="0" y="0"/>
                </a:moveTo>
                <a:lnTo>
                  <a:pt x="16561102" y="0"/>
                </a:lnTo>
                <a:lnTo>
                  <a:pt x="16561102" y="6210414"/>
                </a:lnTo>
                <a:lnTo>
                  <a:pt x="0" y="6210414"/>
                </a:lnTo>
                <a:lnTo>
                  <a:pt x="0" y="0"/>
                </a:lnTo>
                <a:close/>
              </a:path>
            </a:pathLst>
          </a:custGeom>
          <a:blipFill>
            <a:blip r:embed="rId11"/>
            <a:stretch>
              <a:fillRect/>
            </a:stretch>
          </a:blipFill>
        </p:spPr>
      </p:sp>
      <p:sp>
        <p:nvSpPr>
          <p:cNvPr id="12" name="TextBox 12"/>
          <p:cNvSpPr txBox="1"/>
          <p:nvPr/>
        </p:nvSpPr>
        <p:spPr>
          <a:xfrm>
            <a:off x="5952235" y="429324"/>
            <a:ext cx="6383531"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CODE</a:t>
            </a:r>
          </a:p>
        </p:txBody>
      </p:sp>
      <p:sp>
        <p:nvSpPr>
          <p:cNvPr id="13" name="TextBox 13"/>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sp>
        <p:nvSpPr>
          <p:cNvPr id="7" name="Freeform 7"/>
          <p:cNvSpPr/>
          <p:nvPr/>
        </p:nvSpPr>
        <p:spPr>
          <a:xfrm>
            <a:off x="2043610" y="1167896"/>
            <a:ext cx="13271521" cy="8311290"/>
          </a:xfrm>
          <a:custGeom>
            <a:avLst/>
            <a:gdLst/>
            <a:ahLst/>
            <a:cxnLst/>
            <a:rect l="l" t="t" r="r" b="b"/>
            <a:pathLst>
              <a:path w="13271521" h="8311290">
                <a:moveTo>
                  <a:pt x="0" y="0"/>
                </a:moveTo>
                <a:lnTo>
                  <a:pt x="13271522" y="0"/>
                </a:lnTo>
                <a:lnTo>
                  <a:pt x="13271522" y="8311290"/>
                </a:lnTo>
                <a:lnTo>
                  <a:pt x="0" y="8311290"/>
                </a:lnTo>
                <a:lnTo>
                  <a:pt x="0" y="0"/>
                </a:lnTo>
                <a:close/>
              </a:path>
            </a:pathLst>
          </a:custGeom>
          <a:blipFill>
            <a:blip r:embed="rId9"/>
            <a:stretch>
              <a:fillRect/>
            </a:stretch>
          </a:blipFill>
        </p:spPr>
      </p:sp>
      <p:sp>
        <p:nvSpPr>
          <p:cNvPr id="8" name="TextBox 8"/>
          <p:cNvSpPr txBox="1"/>
          <p:nvPr/>
        </p:nvSpPr>
        <p:spPr>
          <a:xfrm>
            <a:off x="5956148" y="136120"/>
            <a:ext cx="6383531" cy="1031776"/>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CODE</a:t>
            </a:r>
          </a:p>
        </p:txBody>
      </p:sp>
      <p:sp>
        <p:nvSpPr>
          <p:cNvPr id="9" name="TextBox 9"/>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sp>
        <p:nvSpPr>
          <p:cNvPr id="7" name="Freeform 7"/>
          <p:cNvSpPr/>
          <p:nvPr/>
        </p:nvSpPr>
        <p:spPr>
          <a:xfrm>
            <a:off x="1548716" y="1398800"/>
            <a:ext cx="14025672" cy="7805615"/>
          </a:xfrm>
          <a:custGeom>
            <a:avLst/>
            <a:gdLst/>
            <a:ahLst/>
            <a:cxnLst/>
            <a:rect l="l" t="t" r="r" b="b"/>
            <a:pathLst>
              <a:path w="14025672" h="7805615">
                <a:moveTo>
                  <a:pt x="0" y="0"/>
                </a:moveTo>
                <a:lnTo>
                  <a:pt x="14025672" y="0"/>
                </a:lnTo>
                <a:lnTo>
                  <a:pt x="14025672" y="7805615"/>
                </a:lnTo>
                <a:lnTo>
                  <a:pt x="0" y="7805615"/>
                </a:lnTo>
                <a:lnTo>
                  <a:pt x="0" y="0"/>
                </a:lnTo>
                <a:close/>
              </a:path>
            </a:pathLst>
          </a:custGeom>
          <a:blipFill>
            <a:blip r:embed="rId9"/>
            <a:stretch>
              <a:fillRect t="-1884" b="-1884"/>
            </a:stretch>
          </a:blipFill>
        </p:spPr>
      </p:sp>
      <p:sp>
        <p:nvSpPr>
          <p:cNvPr id="8" name="TextBox 8"/>
          <p:cNvSpPr txBox="1"/>
          <p:nvPr/>
        </p:nvSpPr>
        <p:spPr>
          <a:xfrm>
            <a:off x="5952234" y="197122"/>
            <a:ext cx="6383531" cy="1031776"/>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CODE</a:t>
            </a:r>
          </a:p>
        </p:txBody>
      </p:sp>
      <p:sp>
        <p:nvSpPr>
          <p:cNvPr id="9" name="TextBox 9"/>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sp>
        <p:nvSpPr>
          <p:cNvPr id="4" name="Freeform 4"/>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2951088" y="1825836"/>
            <a:ext cx="12385822" cy="6951543"/>
          </a:xfrm>
          <a:custGeom>
            <a:avLst/>
            <a:gdLst/>
            <a:ahLst/>
            <a:cxnLst/>
            <a:rect l="l" t="t" r="r" b="b"/>
            <a:pathLst>
              <a:path w="12385822" h="6951543">
                <a:moveTo>
                  <a:pt x="0" y="0"/>
                </a:moveTo>
                <a:lnTo>
                  <a:pt x="12385823" y="0"/>
                </a:lnTo>
                <a:lnTo>
                  <a:pt x="12385823" y="6951543"/>
                </a:lnTo>
                <a:lnTo>
                  <a:pt x="0" y="6951543"/>
                </a:lnTo>
                <a:lnTo>
                  <a:pt x="0" y="0"/>
                </a:lnTo>
                <a:close/>
              </a:path>
            </a:pathLst>
          </a:custGeom>
          <a:blipFill>
            <a:blip r:embed="rId9"/>
            <a:stretch>
              <a:fillRect/>
            </a:stretch>
          </a:blipFill>
        </p:spPr>
      </p:sp>
      <p:sp>
        <p:nvSpPr>
          <p:cNvPr id="8" name="TextBox 8"/>
          <p:cNvSpPr txBox="1"/>
          <p:nvPr/>
        </p:nvSpPr>
        <p:spPr>
          <a:xfrm>
            <a:off x="5952234" y="197122"/>
            <a:ext cx="6383531" cy="1031776"/>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CODE</a:t>
            </a:r>
          </a:p>
        </p:txBody>
      </p:sp>
      <p:sp>
        <p:nvSpPr>
          <p:cNvPr id="9" name="TextBox 9"/>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2548" y="9374317"/>
            <a:ext cx="3822125" cy="747945"/>
            <a:chOff x="0" y="0"/>
            <a:chExt cx="5096167" cy="997260"/>
          </a:xfrm>
        </p:grpSpPr>
        <p:sp>
          <p:nvSpPr>
            <p:cNvPr id="4" name="Freeform 4"/>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4"/>
              <a:stretch>
                <a:fillRect t="-255" b="-260"/>
              </a:stretch>
            </a:blipFill>
          </p:spPr>
        </p:sp>
      </p:grpSp>
      <p:sp>
        <p:nvSpPr>
          <p:cNvPr id="5" name="TextBox 5"/>
          <p:cNvSpPr txBox="1"/>
          <p:nvPr/>
        </p:nvSpPr>
        <p:spPr>
          <a:xfrm>
            <a:off x="293991" y="533045"/>
            <a:ext cx="9640451" cy="1084453"/>
          </a:xfrm>
          <a:prstGeom prst="rect">
            <a:avLst/>
          </a:prstGeom>
        </p:spPr>
        <p:txBody>
          <a:bodyPr lIns="0" tIns="0" rIns="0" bIns="0" rtlCol="0" anchor="t">
            <a:spAutoFit/>
          </a:bodyPr>
          <a:lstStyle/>
          <a:p>
            <a:pPr algn="ctr">
              <a:lnSpc>
                <a:spcPts val="7614"/>
              </a:lnSpc>
            </a:pPr>
            <a:r>
              <a:rPr lang="en-US" sz="6398" b="1">
                <a:solidFill>
                  <a:srgbClr val="000000"/>
                </a:solidFill>
                <a:latin typeface="Poppins Bold"/>
                <a:ea typeface="Poppins Bold"/>
                <a:cs typeface="Poppins Bold"/>
                <a:sym typeface="Poppins Bold"/>
              </a:rPr>
              <a:t>RESEARCH PROBLEM</a:t>
            </a:r>
          </a:p>
        </p:txBody>
      </p:sp>
      <p:grpSp>
        <p:nvGrpSpPr>
          <p:cNvPr id="6" name="Group 6"/>
          <p:cNvGrpSpPr/>
          <p:nvPr/>
        </p:nvGrpSpPr>
        <p:grpSpPr>
          <a:xfrm>
            <a:off x="1103019" y="1614310"/>
            <a:ext cx="16081962" cy="3725753"/>
            <a:chOff x="0" y="0"/>
            <a:chExt cx="21442616" cy="4967671"/>
          </a:xfrm>
        </p:grpSpPr>
        <p:sp>
          <p:nvSpPr>
            <p:cNvPr id="7" name="Freeform 7"/>
            <p:cNvSpPr/>
            <p:nvPr/>
          </p:nvSpPr>
          <p:spPr>
            <a:xfrm>
              <a:off x="0" y="0"/>
              <a:ext cx="21442553" cy="4967732"/>
            </a:xfrm>
            <a:custGeom>
              <a:avLst/>
              <a:gdLst/>
              <a:ahLst/>
              <a:cxnLst/>
              <a:rect l="l" t="t" r="r" b="b"/>
              <a:pathLst>
                <a:path w="21442553" h="4967732">
                  <a:moveTo>
                    <a:pt x="0" y="0"/>
                  </a:moveTo>
                  <a:lnTo>
                    <a:pt x="21442553" y="0"/>
                  </a:lnTo>
                  <a:lnTo>
                    <a:pt x="21442553" y="4967732"/>
                  </a:lnTo>
                  <a:lnTo>
                    <a:pt x="0" y="4967732"/>
                  </a:lnTo>
                  <a:lnTo>
                    <a:pt x="0" y="0"/>
                  </a:lnTo>
                  <a:close/>
                </a:path>
              </a:pathLst>
            </a:custGeom>
            <a:blipFill>
              <a:blip r:embed="rId5"/>
              <a:stretch>
                <a:fillRect t="-26428" b="-26427"/>
              </a:stretch>
            </a:blipFill>
          </p:spPr>
        </p:sp>
      </p:grpSp>
      <p:grpSp>
        <p:nvGrpSpPr>
          <p:cNvPr id="8" name="Group 8"/>
          <p:cNvGrpSpPr/>
          <p:nvPr/>
        </p:nvGrpSpPr>
        <p:grpSpPr>
          <a:xfrm>
            <a:off x="1782188" y="7310382"/>
            <a:ext cx="5472368" cy="47625"/>
            <a:chOff x="0" y="0"/>
            <a:chExt cx="7296491" cy="63500"/>
          </a:xfrm>
        </p:grpSpPr>
        <p:sp>
          <p:nvSpPr>
            <p:cNvPr id="9" name="Freeform 9"/>
            <p:cNvSpPr/>
            <p:nvPr/>
          </p:nvSpPr>
          <p:spPr>
            <a:xfrm>
              <a:off x="31750" y="0"/>
              <a:ext cx="7233031" cy="63500"/>
            </a:xfrm>
            <a:custGeom>
              <a:avLst/>
              <a:gdLst/>
              <a:ahLst/>
              <a:cxnLst/>
              <a:rect l="l" t="t" r="r" b="b"/>
              <a:pathLst>
                <a:path w="7233031" h="63500">
                  <a:moveTo>
                    <a:pt x="0" y="0"/>
                  </a:moveTo>
                  <a:lnTo>
                    <a:pt x="7233031" y="0"/>
                  </a:lnTo>
                  <a:lnTo>
                    <a:pt x="7233031" y="63500"/>
                  </a:lnTo>
                  <a:lnTo>
                    <a:pt x="0" y="63500"/>
                  </a:lnTo>
                  <a:close/>
                </a:path>
              </a:pathLst>
            </a:custGeom>
            <a:solidFill>
              <a:srgbClr val="A28231"/>
            </a:solidFill>
          </p:spPr>
        </p:sp>
      </p:grpSp>
      <p:sp>
        <p:nvSpPr>
          <p:cNvPr id="10" name="TextBox 10"/>
          <p:cNvSpPr txBox="1"/>
          <p:nvPr/>
        </p:nvSpPr>
        <p:spPr>
          <a:xfrm>
            <a:off x="1806001" y="5392868"/>
            <a:ext cx="5424743" cy="1764030"/>
          </a:xfrm>
          <a:prstGeom prst="rect">
            <a:avLst/>
          </a:prstGeom>
        </p:spPr>
        <p:txBody>
          <a:bodyPr lIns="0" tIns="0" rIns="0" bIns="0" rtlCol="0" anchor="t">
            <a:spAutoFit/>
          </a:bodyPr>
          <a:lstStyle/>
          <a:p>
            <a:pPr algn="l">
              <a:lnSpc>
                <a:spcPts val="6719"/>
              </a:lnSpc>
            </a:pPr>
            <a:r>
              <a:rPr lang="en-US" sz="4800" b="1">
                <a:solidFill>
                  <a:srgbClr val="1D1D1F"/>
                </a:solidFill>
                <a:latin typeface="Raleway Heavy"/>
                <a:ea typeface="Raleway Heavy"/>
                <a:cs typeface="Raleway Heavy"/>
                <a:sym typeface="Raleway Heavy"/>
              </a:rPr>
              <a:t>RESEARCH QUESTION</a:t>
            </a:r>
          </a:p>
        </p:txBody>
      </p:sp>
      <p:sp>
        <p:nvSpPr>
          <p:cNvPr id="11" name="TextBox 11"/>
          <p:cNvSpPr txBox="1"/>
          <p:nvPr/>
        </p:nvSpPr>
        <p:spPr>
          <a:xfrm>
            <a:off x="1028700" y="7667625"/>
            <a:ext cx="16156281" cy="1076452"/>
          </a:xfrm>
          <a:prstGeom prst="rect">
            <a:avLst/>
          </a:prstGeom>
        </p:spPr>
        <p:txBody>
          <a:bodyPr lIns="0" tIns="0" rIns="0" bIns="0" rtlCol="0" anchor="t">
            <a:spAutoFit/>
          </a:bodyPr>
          <a:lstStyle/>
          <a:p>
            <a:pPr algn="just">
              <a:lnSpc>
                <a:spcPts val="2879"/>
              </a:lnSpc>
            </a:pPr>
            <a:r>
              <a:rPr lang="en-US" sz="2400">
                <a:solidFill>
                  <a:srgbClr val="1D1D1F"/>
                </a:solidFill>
                <a:latin typeface="Garet"/>
                <a:ea typeface="Garet"/>
                <a:cs typeface="Garet"/>
                <a:sym typeface="Garet"/>
              </a:rPr>
              <a:t>How can a Data Loss Prevention (DLP) tool, integrating homomorphic encryption, brute force attack mitigation, steganographic detection, and machine learning-based threat scoring, be developed to ensure secure data processing and effective threat detection in diverse environments?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sp>
        <p:nvSpPr>
          <p:cNvPr id="4" name="Freeform 4"/>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866162" y="2681041"/>
            <a:ext cx="16555676" cy="5316542"/>
          </a:xfrm>
          <a:custGeom>
            <a:avLst/>
            <a:gdLst/>
            <a:ahLst/>
            <a:cxnLst/>
            <a:rect l="l" t="t" r="r" b="b"/>
            <a:pathLst>
              <a:path w="16555676" h="5316542">
                <a:moveTo>
                  <a:pt x="0" y="0"/>
                </a:moveTo>
                <a:lnTo>
                  <a:pt x="16555676" y="0"/>
                </a:lnTo>
                <a:lnTo>
                  <a:pt x="16555676" y="5316542"/>
                </a:lnTo>
                <a:lnTo>
                  <a:pt x="0" y="5316542"/>
                </a:lnTo>
                <a:lnTo>
                  <a:pt x="0" y="0"/>
                </a:lnTo>
                <a:close/>
              </a:path>
            </a:pathLst>
          </a:custGeom>
          <a:blipFill>
            <a:blip r:embed="rId9"/>
            <a:stretch>
              <a:fillRect t="-1204"/>
            </a:stretch>
          </a:blipFill>
        </p:spPr>
      </p:sp>
      <p:sp>
        <p:nvSpPr>
          <p:cNvPr id="8" name="TextBox 8"/>
          <p:cNvSpPr txBox="1"/>
          <p:nvPr/>
        </p:nvSpPr>
        <p:spPr>
          <a:xfrm>
            <a:off x="1028700" y="219854"/>
            <a:ext cx="6383531"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OUTCOME</a:t>
            </a:r>
          </a:p>
        </p:txBody>
      </p:sp>
      <p:sp>
        <p:nvSpPr>
          <p:cNvPr id="9" name="TextBox 9"/>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88616" y="6047901"/>
            <a:ext cx="7710769" cy="38100"/>
            <a:chOff x="0" y="0"/>
            <a:chExt cx="10281025" cy="50800"/>
          </a:xfrm>
        </p:grpSpPr>
        <p:sp>
          <p:nvSpPr>
            <p:cNvPr id="3" name="Freeform 3"/>
            <p:cNvSpPr/>
            <p:nvPr/>
          </p:nvSpPr>
          <p:spPr>
            <a:xfrm>
              <a:off x="25400" y="0"/>
              <a:ext cx="10230231" cy="50800"/>
            </a:xfrm>
            <a:custGeom>
              <a:avLst/>
              <a:gdLst/>
              <a:ahLst/>
              <a:cxnLst/>
              <a:rect l="l" t="t" r="r" b="b"/>
              <a:pathLst>
                <a:path w="10230231" h="50800">
                  <a:moveTo>
                    <a:pt x="0" y="0"/>
                  </a:moveTo>
                  <a:lnTo>
                    <a:pt x="10230231" y="0"/>
                  </a:lnTo>
                  <a:lnTo>
                    <a:pt x="10230231" y="50800"/>
                  </a:lnTo>
                  <a:lnTo>
                    <a:pt x="0" y="50800"/>
                  </a:lnTo>
                  <a:close/>
                </a:path>
              </a:pathLst>
            </a:custGeom>
            <a:solidFill>
              <a:srgbClr val="000000"/>
            </a:solidFill>
          </p:spPr>
        </p:sp>
      </p:grpSp>
      <p:sp>
        <p:nvSpPr>
          <p:cNvPr id="4" name="TextBox 4"/>
          <p:cNvSpPr txBox="1"/>
          <p:nvPr/>
        </p:nvSpPr>
        <p:spPr>
          <a:xfrm>
            <a:off x="7838756" y="4735459"/>
            <a:ext cx="2610488"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DEMO</a:t>
            </a:r>
          </a:p>
        </p:txBody>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sp>
        <p:nvSpPr>
          <p:cNvPr id="7" name="TextBox 7"/>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
        <p:nvSpPr>
          <p:cNvPr id="8" name="Freeform 8"/>
          <p:cNvSpPr/>
          <p:nvPr/>
        </p:nvSpPr>
        <p:spPr>
          <a:xfrm>
            <a:off x="-3067113" y="-179028"/>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721430" y="701820"/>
            <a:ext cx="3114134" cy="2724867"/>
          </a:xfrm>
          <a:custGeom>
            <a:avLst/>
            <a:gdLst/>
            <a:ahLst/>
            <a:cxnLst/>
            <a:rect l="l" t="t" r="r" b="b"/>
            <a:pathLst>
              <a:path w="3114134" h="2724867">
                <a:moveTo>
                  <a:pt x="0" y="0"/>
                </a:moveTo>
                <a:lnTo>
                  <a:pt x="3114134" y="0"/>
                </a:lnTo>
                <a:lnTo>
                  <a:pt x="3114134" y="2724867"/>
                </a:lnTo>
                <a:lnTo>
                  <a:pt x="0" y="27248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721430" y="3347730"/>
            <a:ext cx="3085910" cy="2700171"/>
          </a:xfrm>
          <a:custGeom>
            <a:avLst/>
            <a:gdLst/>
            <a:ahLst/>
            <a:cxnLst/>
            <a:rect l="l" t="t" r="r" b="b"/>
            <a:pathLst>
              <a:path w="3085910" h="2700171">
                <a:moveTo>
                  <a:pt x="0" y="0"/>
                </a:moveTo>
                <a:lnTo>
                  <a:pt x="3085910" y="0"/>
                </a:lnTo>
                <a:lnTo>
                  <a:pt x="3085910" y="2700171"/>
                </a:lnTo>
                <a:lnTo>
                  <a:pt x="0" y="27001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4700696" y="-109596"/>
            <a:ext cx="4041467" cy="3536283"/>
          </a:xfrm>
          <a:custGeom>
            <a:avLst/>
            <a:gdLst/>
            <a:ahLst/>
            <a:cxnLst/>
            <a:rect l="l" t="t" r="r" b="b"/>
            <a:pathLst>
              <a:path w="4041467" h="3536283">
                <a:moveTo>
                  <a:pt x="0" y="0"/>
                </a:moveTo>
                <a:lnTo>
                  <a:pt x="4041468" y="0"/>
                </a:lnTo>
                <a:lnTo>
                  <a:pt x="4041468" y="3536283"/>
                </a:lnTo>
                <a:lnTo>
                  <a:pt x="0" y="35362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844545" y="701820"/>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15255224" y="7980148"/>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2039445" y="71648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Freeform 15"/>
          <p:cNvSpPr/>
          <p:nvPr/>
        </p:nvSpPr>
        <p:spPr>
          <a:xfrm>
            <a:off x="15171344" y="8875662"/>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grpSp>
        <p:nvGrpSpPr>
          <p:cNvPr id="4" name="Group 4"/>
          <p:cNvGrpSpPr/>
          <p:nvPr/>
        </p:nvGrpSpPr>
        <p:grpSpPr>
          <a:xfrm>
            <a:off x="2932981" y="6540399"/>
            <a:ext cx="12422038" cy="2512640"/>
            <a:chOff x="0" y="0"/>
            <a:chExt cx="16562717" cy="3350187"/>
          </a:xfrm>
        </p:grpSpPr>
        <p:sp>
          <p:nvSpPr>
            <p:cNvPr id="5" name="Freeform 5"/>
            <p:cNvSpPr/>
            <p:nvPr/>
          </p:nvSpPr>
          <p:spPr>
            <a:xfrm>
              <a:off x="0" y="0"/>
              <a:ext cx="16562705" cy="3350133"/>
            </a:xfrm>
            <a:custGeom>
              <a:avLst/>
              <a:gdLst/>
              <a:ahLst/>
              <a:cxnLst/>
              <a:rect l="l" t="t" r="r" b="b"/>
              <a:pathLst>
                <a:path w="16562705" h="3350133">
                  <a:moveTo>
                    <a:pt x="0" y="0"/>
                  </a:moveTo>
                  <a:lnTo>
                    <a:pt x="16562705" y="0"/>
                  </a:lnTo>
                  <a:lnTo>
                    <a:pt x="16562705" y="3350133"/>
                  </a:lnTo>
                  <a:lnTo>
                    <a:pt x="0" y="3350133"/>
                  </a:lnTo>
                  <a:lnTo>
                    <a:pt x="0" y="0"/>
                  </a:lnTo>
                  <a:close/>
                </a:path>
              </a:pathLst>
            </a:custGeom>
            <a:blipFill>
              <a:blip r:embed="rId3"/>
              <a:stretch>
                <a:fillRect t="-113709" b="-113711"/>
              </a:stretch>
            </a:blipFill>
          </p:spPr>
        </p:sp>
      </p:grpSp>
      <p:sp>
        <p:nvSpPr>
          <p:cNvPr id="6" name="TextBox 6"/>
          <p:cNvSpPr txBox="1"/>
          <p:nvPr/>
        </p:nvSpPr>
        <p:spPr>
          <a:xfrm>
            <a:off x="6531906" y="112395"/>
            <a:ext cx="5224188"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REFERENCES</a:t>
            </a:r>
          </a:p>
        </p:txBody>
      </p:sp>
      <p:sp>
        <p:nvSpPr>
          <p:cNvPr id="7" name="TextBox 7"/>
          <p:cNvSpPr txBox="1"/>
          <p:nvPr/>
        </p:nvSpPr>
        <p:spPr>
          <a:xfrm>
            <a:off x="2231815" y="1473905"/>
            <a:ext cx="14312117" cy="1000125"/>
          </a:xfrm>
          <a:prstGeom prst="rect">
            <a:avLst/>
          </a:prstGeom>
        </p:spPr>
        <p:txBody>
          <a:bodyPr lIns="0" tIns="0" rIns="0" bIns="0" rtlCol="0" anchor="t">
            <a:spAutoFit/>
          </a:bodyPr>
          <a:lstStyle/>
          <a:p>
            <a:pPr algn="l">
              <a:lnSpc>
                <a:spcPts val="2640"/>
              </a:lnSpc>
            </a:pPr>
            <a:r>
              <a:rPr lang="en-US" sz="2200">
                <a:solidFill>
                  <a:srgbClr val="1D1D1F"/>
                </a:solidFill>
                <a:latin typeface="Garet"/>
                <a:ea typeface="Garet"/>
                <a:cs typeface="Garet"/>
                <a:sym typeface="Garet"/>
              </a:rPr>
              <a:t>[1] Progonov, D. (2023b). Destruction of stego images formed by adaptive embedding methods with dictionary learning methods. Theoretical and Applied Cybersecurity, 4(1). https://doi.org/10.20535/tacs.2664-29132022.1.254883</a:t>
            </a:r>
          </a:p>
        </p:txBody>
      </p:sp>
      <p:sp>
        <p:nvSpPr>
          <p:cNvPr id="8" name="TextBox 8"/>
          <p:cNvSpPr txBox="1"/>
          <p:nvPr/>
        </p:nvSpPr>
        <p:spPr>
          <a:xfrm>
            <a:off x="2231815" y="3117800"/>
            <a:ext cx="14312117" cy="1333500"/>
          </a:xfrm>
          <a:prstGeom prst="rect">
            <a:avLst/>
          </a:prstGeom>
        </p:spPr>
        <p:txBody>
          <a:bodyPr lIns="0" tIns="0" rIns="0" bIns="0" rtlCol="0" anchor="t">
            <a:spAutoFit/>
          </a:bodyPr>
          <a:lstStyle/>
          <a:p>
            <a:pPr algn="l">
              <a:lnSpc>
                <a:spcPts val="2640"/>
              </a:lnSpc>
            </a:pPr>
            <a:r>
              <a:rPr lang="en-US" sz="2200">
                <a:solidFill>
                  <a:srgbClr val="1D1D1F"/>
                </a:solidFill>
                <a:latin typeface="Garet"/>
                <a:ea typeface="Garet"/>
                <a:cs typeface="Garet"/>
                <a:sym typeface="Garet"/>
              </a:rPr>
              <a:t>[2] De La Croix, N. J., &amp; Ahmad, T. (2023a). Toward secret data location via fuzzy logic and convolutional neural network. Egyptian Informatics Journal, 24(3), 100385. https://doi.org/10.1016/j.eij.2023.05.010</a:t>
            </a:r>
          </a:p>
          <a:p>
            <a:pPr algn="l">
              <a:lnSpc>
                <a:spcPts val="2640"/>
              </a:lnSpc>
            </a:pPr>
            <a:endParaRPr lang="en-US" sz="2200">
              <a:solidFill>
                <a:srgbClr val="1D1D1F"/>
              </a:solidFill>
              <a:latin typeface="Garet"/>
              <a:ea typeface="Garet"/>
              <a:cs typeface="Garet"/>
              <a:sym typeface="Garet"/>
            </a:endParaRPr>
          </a:p>
        </p:txBody>
      </p:sp>
      <p:sp>
        <p:nvSpPr>
          <p:cNvPr id="9" name="TextBox 9"/>
          <p:cNvSpPr txBox="1"/>
          <p:nvPr/>
        </p:nvSpPr>
        <p:spPr>
          <a:xfrm>
            <a:off x="2231815" y="4711396"/>
            <a:ext cx="14312117" cy="1000125"/>
          </a:xfrm>
          <a:prstGeom prst="rect">
            <a:avLst/>
          </a:prstGeom>
        </p:spPr>
        <p:txBody>
          <a:bodyPr lIns="0" tIns="0" rIns="0" bIns="0" rtlCol="0" anchor="t">
            <a:spAutoFit/>
          </a:bodyPr>
          <a:lstStyle/>
          <a:p>
            <a:pPr algn="l">
              <a:lnSpc>
                <a:spcPts val="2640"/>
              </a:lnSpc>
            </a:pPr>
            <a:r>
              <a:rPr lang="en-US" sz="2200">
                <a:solidFill>
                  <a:srgbClr val="1D1D1F"/>
                </a:solidFill>
                <a:latin typeface="Garet"/>
                <a:ea typeface="Garet"/>
                <a:cs typeface="Garet"/>
                <a:sym typeface="Garet"/>
              </a:rPr>
              <a:t>[3] Hidayasari, N., Riadi, I., &amp; Prayudi, Y. (2020b). Steganalysis Using Yedrodj-net net’s Convolutional Neural Networks (CNN) Method on Steganography Tools. Proceeding International Conference on Science and Engineering, 3, 207–211. https://doi.org/10.14421/icse.v3.499</a:t>
            </a:r>
          </a:p>
        </p:txBody>
      </p:sp>
      <p:sp>
        <p:nvSpPr>
          <p:cNvPr id="10" name="TextBox 10"/>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IT21229220 |  24-25J-003</a:t>
            </a:r>
          </a:p>
        </p:txBody>
      </p:sp>
      <p:sp>
        <p:nvSpPr>
          <p:cNvPr id="11" name="Freeform 11"/>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grpSp>
        <p:nvGrpSpPr>
          <p:cNvPr id="4" name="Group 4"/>
          <p:cNvGrpSpPr/>
          <p:nvPr/>
        </p:nvGrpSpPr>
        <p:grpSpPr>
          <a:xfrm rot="158744">
            <a:off x="13316491" y="1680012"/>
            <a:ext cx="2911484" cy="2806086"/>
            <a:chOff x="0" y="0"/>
            <a:chExt cx="3881979" cy="3741448"/>
          </a:xfrm>
        </p:grpSpPr>
        <p:sp>
          <p:nvSpPr>
            <p:cNvPr id="5" name="Freeform 5"/>
            <p:cNvSpPr/>
            <p:nvPr/>
          </p:nvSpPr>
          <p:spPr>
            <a:xfrm>
              <a:off x="0" y="0"/>
              <a:ext cx="3882009" cy="3741420"/>
            </a:xfrm>
            <a:custGeom>
              <a:avLst/>
              <a:gdLst/>
              <a:ahLst/>
              <a:cxnLst/>
              <a:rect l="l" t="t" r="r" b="b"/>
              <a:pathLst>
                <a:path w="3882009" h="3741420">
                  <a:moveTo>
                    <a:pt x="0" y="0"/>
                  </a:moveTo>
                  <a:lnTo>
                    <a:pt x="3882009" y="0"/>
                  </a:lnTo>
                  <a:lnTo>
                    <a:pt x="3882009" y="3741420"/>
                  </a:lnTo>
                  <a:lnTo>
                    <a:pt x="0" y="3741420"/>
                  </a:lnTo>
                  <a:lnTo>
                    <a:pt x="0" y="0"/>
                  </a:lnTo>
                  <a:close/>
                </a:path>
              </a:pathLst>
            </a:custGeom>
            <a:blipFill>
              <a:blip r:embed="rId3"/>
              <a:stretch>
                <a:fillRect t="-1878" b="-1878"/>
              </a:stretch>
            </a:blipFill>
          </p:spPr>
        </p:sp>
      </p:grpSp>
      <p:sp>
        <p:nvSpPr>
          <p:cNvPr id="6" name="Freeform 6"/>
          <p:cNvSpPr/>
          <p:nvPr/>
        </p:nvSpPr>
        <p:spPr>
          <a:xfrm>
            <a:off x="12749630" y="1285788"/>
            <a:ext cx="3939921" cy="4114800"/>
          </a:xfrm>
          <a:custGeom>
            <a:avLst/>
            <a:gdLst/>
            <a:ahLst/>
            <a:cxnLst/>
            <a:rect l="l" t="t" r="r" b="b"/>
            <a:pathLst>
              <a:path w="3939921" h="4114800">
                <a:moveTo>
                  <a:pt x="0" y="0"/>
                </a:moveTo>
                <a:lnTo>
                  <a:pt x="3939921" y="0"/>
                </a:lnTo>
                <a:lnTo>
                  <a:pt x="39399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410" r="-410"/>
            </a:stretch>
          </a:blipFill>
        </p:spPr>
      </p:sp>
      <p:sp>
        <p:nvSpPr>
          <p:cNvPr id="7" name="Freeform 7"/>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1237375" y="8954502"/>
            <a:ext cx="15813251" cy="152400"/>
            <a:chOff x="0" y="0"/>
            <a:chExt cx="21084335" cy="203200"/>
          </a:xfrm>
        </p:grpSpPr>
        <p:sp>
          <p:nvSpPr>
            <p:cNvPr id="11" name="Freeform 11"/>
            <p:cNvSpPr/>
            <p:nvPr/>
          </p:nvSpPr>
          <p:spPr>
            <a:xfrm>
              <a:off x="101600" y="0"/>
              <a:ext cx="20881087" cy="203200"/>
            </a:xfrm>
            <a:custGeom>
              <a:avLst/>
              <a:gdLst/>
              <a:ahLst/>
              <a:cxnLst/>
              <a:rect l="l" t="t" r="r" b="b"/>
              <a:pathLst>
                <a:path w="20881087" h="203200">
                  <a:moveTo>
                    <a:pt x="0" y="0"/>
                  </a:moveTo>
                  <a:lnTo>
                    <a:pt x="20881087" y="0"/>
                  </a:lnTo>
                  <a:lnTo>
                    <a:pt x="20881087" y="203200"/>
                  </a:lnTo>
                  <a:lnTo>
                    <a:pt x="0" y="203200"/>
                  </a:lnTo>
                  <a:close/>
                </a:path>
              </a:pathLst>
            </a:custGeom>
            <a:solidFill>
              <a:srgbClr val="A67C59"/>
            </a:solidFill>
          </p:spPr>
        </p:sp>
      </p:grpSp>
      <p:sp>
        <p:nvSpPr>
          <p:cNvPr id="12" name="TextBox 12"/>
          <p:cNvSpPr txBox="1"/>
          <p:nvPr/>
        </p:nvSpPr>
        <p:spPr>
          <a:xfrm>
            <a:off x="1796784" y="1605194"/>
            <a:ext cx="10391219" cy="173799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Pubudu Liyanage</a:t>
            </a:r>
          </a:p>
        </p:txBody>
      </p:sp>
      <p:sp>
        <p:nvSpPr>
          <p:cNvPr id="13" name="TextBox 13"/>
          <p:cNvSpPr txBox="1"/>
          <p:nvPr/>
        </p:nvSpPr>
        <p:spPr>
          <a:xfrm>
            <a:off x="2157859" y="3247938"/>
            <a:ext cx="3731979" cy="982345"/>
          </a:xfrm>
          <a:prstGeom prst="rect">
            <a:avLst/>
          </a:prstGeom>
        </p:spPr>
        <p:txBody>
          <a:bodyPr lIns="0" tIns="0" rIns="0" bIns="0" rtlCol="0" anchor="t">
            <a:spAutoFit/>
          </a:bodyPr>
          <a:lstStyle/>
          <a:p>
            <a:pPr algn="ctr">
              <a:lnSpc>
                <a:spcPts val="7278"/>
              </a:lnSpc>
            </a:pPr>
            <a:r>
              <a:rPr lang="en-US" sz="5198" b="1">
                <a:solidFill>
                  <a:srgbClr val="606060"/>
                </a:solidFill>
                <a:latin typeface="Canva Sans Bold"/>
                <a:ea typeface="Canva Sans Bold"/>
                <a:cs typeface="Canva Sans Bold"/>
                <a:sym typeface="Canva Sans Bold"/>
              </a:rPr>
              <a:t>IT21184758</a:t>
            </a:r>
          </a:p>
        </p:txBody>
      </p:sp>
      <p:sp>
        <p:nvSpPr>
          <p:cNvPr id="14" name="TextBox 14"/>
          <p:cNvSpPr txBox="1"/>
          <p:nvPr/>
        </p:nvSpPr>
        <p:spPr>
          <a:xfrm>
            <a:off x="6394500" y="4864319"/>
            <a:ext cx="4874648" cy="887070"/>
          </a:xfrm>
          <a:prstGeom prst="rect">
            <a:avLst/>
          </a:prstGeom>
        </p:spPr>
        <p:txBody>
          <a:bodyPr lIns="0" tIns="0" rIns="0" bIns="0" rtlCol="0" anchor="t">
            <a:spAutoFit/>
          </a:bodyPr>
          <a:lstStyle/>
          <a:p>
            <a:pPr algn="ctr">
              <a:lnSpc>
                <a:spcPts val="7278"/>
              </a:lnSpc>
            </a:pPr>
            <a:r>
              <a:rPr lang="en-US" sz="5198" b="1">
                <a:solidFill>
                  <a:srgbClr val="A67C59"/>
                </a:solidFill>
                <a:latin typeface="Canva Sans Bold"/>
                <a:ea typeface="Canva Sans Bold"/>
                <a:cs typeface="Canva Sans Bold"/>
                <a:sym typeface="Canva Sans Bold"/>
              </a:rPr>
              <a:t>P.P Liyanage</a:t>
            </a:r>
          </a:p>
        </p:txBody>
      </p:sp>
      <p:sp>
        <p:nvSpPr>
          <p:cNvPr id="15" name="TextBox 15"/>
          <p:cNvSpPr txBox="1"/>
          <p:nvPr/>
        </p:nvSpPr>
        <p:spPr>
          <a:xfrm>
            <a:off x="2157859" y="6094289"/>
            <a:ext cx="14531692" cy="647065"/>
          </a:xfrm>
          <a:prstGeom prst="rect">
            <a:avLst/>
          </a:prstGeom>
        </p:spPr>
        <p:txBody>
          <a:bodyPr lIns="0" tIns="0" rIns="0" bIns="0" rtlCol="0" anchor="t">
            <a:spAutoFit/>
          </a:bodyPr>
          <a:lstStyle/>
          <a:p>
            <a:pPr algn="ctr">
              <a:lnSpc>
                <a:spcPts val="4759"/>
              </a:lnSpc>
            </a:pPr>
            <a:r>
              <a:rPr lang="en-US" sz="3399">
                <a:solidFill>
                  <a:srgbClr val="A67C59"/>
                </a:solidFill>
                <a:latin typeface="Canva Sans"/>
                <a:ea typeface="Canva Sans"/>
                <a:cs typeface="Canva Sans"/>
                <a:sym typeface="Canva Sans"/>
              </a:rPr>
              <a:t>BSc (Hons) in information Technology Specializing in cyber security</a:t>
            </a:r>
          </a:p>
        </p:txBody>
      </p:sp>
      <p:sp>
        <p:nvSpPr>
          <p:cNvPr id="16" name="TextBox 16"/>
          <p:cNvSpPr txBox="1"/>
          <p:nvPr/>
        </p:nvSpPr>
        <p:spPr>
          <a:xfrm>
            <a:off x="1796784" y="8160604"/>
            <a:ext cx="14892767" cy="581000"/>
          </a:xfrm>
          <a:prstGeom prst="rect">
            <a:avLst/>
          </a:prstGeom>
        </p:spPr>
        <p:txBody>
          <a:bodyPr lIns="0" tIns="0" rIns="0" bIns="0" rtlCol="0" anchor="t">
            <a:spAutoFit/>
          </a:bodyPr>
          <a:lstStyle/>
          <a:p>
            <a:pPr algn="ctr">
              <a:lnSpc>
                <a:spcPts val="4559"/>
              </a:lnSpc>
            </a:pPr>
            <a:r>
              <a:rPr lang="en-US" sz="3799">
                <a:solidFill>
                  <a:srgbClr val="000000"/>
                </a:solidFill>
                <a:latin typeface="Norwester"/>
                <a:ea typeface="Norwester"/>
                <a:cs typeface="Norwester"/>
                <a:sym typeface="Norwester"/>
              </a:rPr>
              <a:t>Attention-Seeking Mode with a Score System Using Machine Learning </a:t>
            </a:r>
          </a:p>
        </p:txBody>
      </p:sp>
      <p:sp>
        <p:nvSpPr>
          <p:cNvPr id="17" name="TextBox 17"/>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IT21184758 |  24-25J-003</a:t>
            </a:r>
          </a:p>
        </p:txBody>
      </p:sp>
      <p:sp>
        <p:nvSpPr>
          <p:cNvPr id="18" name="Freeform 18"/>
          <p:cNvSpPr/>
          <p:nvPr/>
        </p:nvSpPr>
        <p:spPr>
          <a:xfrm>
            <a:off x="-2994217" y="-634399"/>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734936" y="802545"/>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657671" y="1740498"/>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sp>
        <p:nvSpPr>
          <p:cNvPr id="4" name="Freeform 4"/>
          <p:cNvSpPr/>
          <p:nvPr/>
        </p:nvSpPr>
        <p:spPr>
          <a:xfrm>
            <a:off x="11438428" y="-1492537"/>
            <a:ext cx="9496910" cy="9051742"/>
          </a:xfrm>
          <a:custGeom>
            <a:avLst/>
            <a:gdLst/>
            <a:ahLst/>
            <a:cxnLst/>
            <a:rect l="l" t="t" r="r" b="b"/>
            <a:pathLst>
              <a:path w="9496910" h="9051742">
                <a:moveTo>
                  <a:pt x="0" y="0"/>
                </a:moveTo>
                <a:lnTo>
                  <a:pt x="9496910" y="0"/>
                </a:lnTo>
                <a:lnTo>
                  <a:pt x="9496910" y="9051742"/>
                </a:lnTo>
                <a:lnTo>
                  <a:pt x="0" y="9051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616045" y="4406801"/>
            <a:ext cx="7343910" cy="6425921"/>
          </a:xfrm>
          <a:custGeom>
            <a:avLst/>
            <a:gdLst/>
            <a:ahLst/>
            <a:cxnLst/>
            <a:rect l="l" t="t" r="r" b="b"/>
            <a:pathLst>
              <a:path w="7343910" h="6425921">
                <a:moveTo>
                  <a:pt x="0" y="0"/>
                </a:moveTo>
                <a:lnTo>
                  <a:pt x="7343910" y="0"/>
                </a:lnTo>
                <a:lnTo>
                  <a:pt x="7343910" y="6425921"/>
                </a:lnTo>
                <a:lnTo>
                  <a:pt x="0" y="64259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885769" y="6779613"/>
            <a:ext cx="2639518" cy="2309578"/>
          </a:xfrm>
          <a:custGeom>
            <a:avLst/>
            <a:gdLst/>
            <a:ahLst/>
            <a:cxnLst/>
            <a:rect l="l" t="t" r="r" b="b"/>
            <a:pathLst>
              <a:path w="2639518" h="2309578">
                <a:moveTo>
                  <a:pt x="0" y="0"/>
                </a:moveTo>
                <a:lnTo>
                  <a:pt x="2639518" y="0"/>
                </a:lnTo>
                <a:lnTo>
                  <a:pt x="2639518" y="2309578"/>
                </a:lnTo>
                <a:lnTo>
                  <a:pt x="0" y="23095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1645366" y="-126089"/>
            <a:ext cx="2639518" cy="2309578"/>
          </a:xfrm>
          <a:custGeom>
            <a:avLst/>
            <a:gdLst/>
            <a:ahLst/>
            <a:cxnLst/>
            <a:rect l="l" t="t" r="r" b="b"/>
            <a:pathLst>
              <a:path w="2639518" h="2309578">
                <a:moveTo>
                  <a:pt x="0" y="0"/>
                </a:moveTo>
                <a:lnTo>
                  <a:pt x="2639518" y="0"/>
                </a:lnTo>
                <a:lnTo>
                  <a:pt x="2639518" y="2309578"/>
                </a:lnTo>
                <a:lnTo>
                  <a:pt x="0" y="23095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4776204" y="7949350"/>
            <a:ext cx="1302675" cy="1139841"/>
          </a:xfrm>
          <a:custGeom>
            <a:avLst/>
            <a:gdLst/>
            <a:ahLst/>
            <a:cxnLst/>
            <a:rect l="l" t="t" r="r" b="b"/>
            <a:pathLst>
              <a:path w="1302675" h="1139841">
                <a:moveTo>
                  <a:pt x="0" y="0"/>
                </a:moveTo>
                <a:lnTo>
                  <a:pt x="1302675" y="0"/>
                </a:lnTo>
                <a:lnTo>
                  <a:pt x="1302675" y="1139841"/>
                </a:lnTo>
                <a:lnTo>
                  <a:pt x="0" y="113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0994029" y="229857"/>
            <a:ext cx="1302675" cy="1139841"/>
          </a:xfrm>
          <a:custGeom>
            <a:avLst/>
            <a:gdLst/>
            <a:ahLst/>
            <a:cxnLst/>
            <a:rect l="l" t="t" r="r" b="b"/>
            <a:pathLst>
              <a:path w="1302675" h="1139841">
                <a:moveTo>
                  <a:pt x="0" y="0"/>
                </a:moveTo>
                <a:lnTo>
                  <a:pt x="1302675" y="0"/>
                </a:lnTo>
                <a:lnTo>
                  <a:pt x="1302675" y="1139841"/>
                </a:lnTo>
                <a:lnTo>
                  <a:pt x="0" y="113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p:nvPr/>
        </p:nvGrpSpPr>
        <p:grpSpPr>
          <a:xfrm>
            <a:off x="9358422" y="1369698"/>
            <a:ext cx="9533662" cy="6232480"/>
            <a:chOff x="0" y="0"/>
            <a:chExt cx="12711549" cy="8309973"/>
          </a:xfrm>
        </p:grpSpPr>
        <p:sp>
          <p:nvSpPr>
            <p:cNvPr id="11" name="Freeform 11"/>
            <p:cNvSpPr/>
            <p:nvPr/>
          </p:nvSpPr>
          <p:spPr>
            <a:xfrm>
              <a:off x="0" y="0"/>
              <a:ext cx="12711557" cy="8309991"/>
            </a:xfrm>
            <a:custGeom>
              <a:avLst/>
              <a:gdLst/>
              <a:ahLst/>
              <a:cxnLst/>
              <a:rect l="l" t="t" r="r" b="b"/>
              <a:pathLst>
                <a:path w="12711557" h="8309991">
                  <a:moveTo>
                    <a:pt x="0" y="0"/>
                  </a:moveTo>
                  <a:lnTo>
                    <a:pt x="12711557" y="0"/>
                  </a:lnTo>
                  <a:lnTo>
                    <a:pt x="12711557" y="8309991"/>
                  </a:lnTo>
                  <a:lnTo>
                    <a:pt x="0" y="8309991"/>
                  </a:lnTo>
                  <a:lnTo>
                    <a:pt x="0" y="0"/>
                  </a:lnTo>
                  <a:close/>
                </a:path>
              </a:pathLst>
            </a:custGeom>
            <a:blipFill>
              <a:blip r:embed="rId11"/>
              <a:stretch>
                <a:fillRect t="-975" b="-975"/>
              </a:stretch>
            </a:blipFill>
          </p:spPr>
        </p:sp>
      </p:grpSp>
      <p:sp>
        <p:nvSpPr>
          <p:cNvPr id="12" name="TextBox 12"/>
          <p:cNvSpPr txBox="1"/>
          <p:nvPr/>
        </p:nvSpPr>
        <p:spPr>
          <a:xfrm>
            <a:off x="1621753" y="1739273"/>
            <a:ext cx="5224188"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BACKGROUND</a:t>
            </a:r>
          </a:p>
        </p:txBody>
      </p:sp>
      <p:sp>
        <p:nvSpPr>
          <p:cNvPr id="13" name="TextBox 13"/>
          <p:cNvSpPr txBox="1"/>
          <p:nvPr/>
        </p:nvSpPr>
        <p:spPr>
          <a:xfrm>
            <a:off x="853528" y="3321378"/>
            <a:ext cx="8207634" cy="2124075"/>
          </a:xfrm>
          <a:prstGeom prst="rect">
            <a:avLst/>
          </a:prstGeom>
        </p:spPr>
        <p:txBody>
          <a:bodyPr lIns="0" tIns="0" rIns="0" bIns="0" rtlCol="0" anchor="t">
            <a:spAutoFit/>
          </a:bodyPr>
          <a:lstStyle/>
          <a:p>
            <a:pPr algn="l">
              <a:lnSpc>
                <a:spcPts val="2879"/>
              </a:lnSpc>
            </a:pPr>
            <a:r>
              <a:rPr lang="en-US" sz="2400" b="1" spc="21">
                <a:solidFill>
                  <a:srgbClr val="000000"/>
                </a:solidFill>
                <a:latin typeface="TT Rounds Condensed Bold"/>
                <a:ea typeface="TT Rounds Condensed Bold"/>
                <a:cs typeface="TT Rounds Condensed Bold"/>
                <a:sym typeface="TT Rounds Condensed Bold"/>
              </a:rPr>
              <a:t>Introduction</a:t>
            </a:r>
            <a:r>
              <a:rPr lang="en-US" sz="2400" spc="21">
                <a:solidFill>
                  <a:srgbClr val="000000"/>
                </a:solidFill>
                <a:latin typeface="TT Rounds Condensed"/>
                <a:ea typeface="TT Rounds Condensed"/>
                <a:cs typeface="TT Rounds Condensed"/>
                <a:sym typeface="TT Rounds Condensed"/>
              </a:rPr>
              <a:t>:</a:t>
            </a:r>
          </a:p>
          <a:p>
            <a:pPr algn="l">
              <a:lnSpc>
                <a:spcPts val="2879"/>
              </a:lnSpc>
            </a:pPr>
            <a:r>
              <a:rPr lang="en-US" sz="2400" spc="22">
                <a:solidFill>
                  <a:srgbClr val="000000"/>
                </a:solidFill>
                <a:latin typeface="TT Rounds Condensed"/>
                <a:ea typeface="TT Rounds Condensed"/>
                <a:cs typeface="TT Rounds Condensed"/>
                <a:sym typeface="TT Rounds Condensed"/>
              </a:rPr>
              <a:t>In modern cybersecurity environments, Data Loss Prevention (DLP) systems are critical for detecting and preventing potential data breaches. However, these systems often generate a high volume of alerts, presenting challenges for security teams.</a:t>
            </a:r>
          </a:p>
          <a:p>
            <a:pPr algn="just">
              <a:lnSpc>
                <a:spcPts val="2400"/>
              </a:lnSpc>
            </a:pPr>
            <a:endParaRPr lang="en-US" sz="2400" spc="22">
              <a:solidFill>
                <a:srgbClr val="000000"/>
              </a:solidFill>
              <a:latin typeface="TT Rounds Condensed"/>
              <a:ea typeface="TT Rounds Condensed"/>
              <a:cs typeface="TT Rounds Condensed"/>
              <a:sym typeface="TT Rounds Condensed"/>
            </a:endParaRPr>
          </a:p>
        </p:txBody>
      </p:sp>
      <p:sp>
        <p:nvSpPr>
          <p:cNvPr id="14" name="TextBox 14"/>
          <p:cNvSpPr txBox="1"/>
          <p:nvPr/>
        </p:nvSpPr>
        <p:spPr>
          <a:xfrm>
            <a:off x="853528" y="5712153"/>
            <a:ext cx="8031187" cy="2505075"/>
          </a:xfrm>
          <a:prstGeom prst="rect">
            <a:avLst/>
          </a:prstGeom>
        </p:spPr>
        <p:txBody>
          <a:bodyPr lIns="0" tIns="0" rIns="0" bIns="0" rtlCol="0" anchor="t">
            <a:spAutoFit/>
          </a:bodyPr>
          <a:lstStyle/>
          <a:p>
            <a:pPr algn="l">
              <a:lnSpc>
                <a:spcPts val="2879"/>
              </a:lnSpc>
            </a:pPr>
            <a:r>
              <a:rPr lang="en-US" sz="2400" b="1" spc="22">
                <a:solidFill>
                  <a:srgbClr val="000000"/>
                </a:solidFill>
                <a:latin typeface="TT Rounds Condensed Bold"/>
                <a:ea typeface="TT Rounds Condensed Bold"/>
                <a:cs typeface="TT Rounds Condensed Bold"/>
                <a:sym typeface="TT Rounds Condensed Bold"/>
              </a:rPr>
              <a:t>Importance</a:t>
            </a:r>
            <a:r>
              <a:rPr lang="en-US" sz="2400" spc="22">
                <a:solidFill>
                  <a:srgbClr val="000000"/>
                </a:solidFill>
                <a:latin typeface="TT Rounds Condensed"/>
                <a:ea typeface="TT Rounds Condensed"/>
                <a:cs typeface="TT Rounds Condensed"/>
                <a:sym typeface="TT Rounds Condensed"/>
              </a:rPr>
              <a:t>:</a:t>
            </a:r>
          </a:p>
          <a:p>
            <a:pPr marL="241046" lvl="1" indent="-120523" algn="l">
              <a:lnSpc>
                <a:spcPts val="2400"/>
              </a:lnSpc>
              <a:buFont typeface="Arial"/>
              <a:buChar char="•"/>
            </a:pPr>
            <a:r>
              <a:rPr lang="en-US" sz="2000" spc="18">
                <a:solidFill>
                  <a:srgbClr val="000000"/>
                </a:solidFill>
                <a:latin typeface="TT Rounds Condensed"/>
                <a:ea typeface="TT Rounds Condensed"/>
                <a:cs typeface="TT Rounds Condensed"/>
                <a:sym typeface="TT Rounds Condensed"/>
              </a:rPr>
              <a:t>High Alert Volumes: DLP systems often trigger numerous alerts daily, many of which are low priority.</a:t>
            </a:r>
          </a:p>
          <a:p>
            <a:pPr marL="241046" lvl="1" indent="-120523" algn="l">
              <a:lnSpc>
                <a:spcPts val="2400"/>
              </a:lnSpc>
              <a:buFont typeface="Arial"/>
              <a:buChar char="•"/>
            </a:pPr>
            <a:r>
              <a:rPr lang="en-US" sz="2000" spc="18">
                <a:solidFill>
                  <a:srgbClr val="000000"/>
                </a:solidFill>
                <a:latin typeface="TT Rounds Condensed"/>
                <a:ea typeface="TT Rounds Condensed"/>
                <a:cs typeface="TT Rounds Condensed"/>
                <a:sym typeface="TT Rounds Condensed"/>
              </a:rPr>
              <a:t>Alert Fatigue: Security teams struggle to manage and prioritize alerts, leading to missed or delayed responses to critical threats.</a:t>
            </a:r>
          </a:p>
          <a:p>
            <a:pPr marL="241046" lvl="1" indent="-120523" algn="l">
              <a:lnSpc>
                <a:spcPts val="2400"/>
              </a:lnSpc>
              <a:buFont typeface="Arial"/>
              <a:buChar char="•"/>
            </a:pPr>
            <a:r>
              <a:rPr lang="en-US" sz="2000" spc="18">
                <a:solidFill>
                  <a:srgbClr val="000000"/>
                </a:solidFill>
                <a:latin typeface="TT Rounds Condensed"/>
                <a:ea typeface="TT Rounds Condensed"/>
                <a:cs typeface="TT Rounds Condensed"/>
                <a:sym typeface="TT Rounds Condensed"/>
              </a:rPr>
              <a:t>Efficiency Challenge: There is a growing need for intelligent systems that can prioritize alerts, reducing the cognitive load on analysts and improving incident response times.</a:t>
            </a:r>
          </a:p>
        </p:txBody>
      </p:sp>
      <p:sp>
        <p:nvSpPr>
          <p:cNvPr id="15" name="TextBox 15"/>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IT21184758 |  24-25J-003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0746"/>
            <a:ext cx="18288000" cy="10527746"/>
            <a:chOff x="0" y="0"/>
            <a:chExt cx="24384000" cy="14036995"/>
          </a:xfrm>
        </p:grpSpPr>
        <p:sp>
          <p:nvSpPr>
            <p:cNvPr id="3" name="Freeform 3"/>
            <p:cNvSpPr/>
            <p:nvPr/>
          </p:nvSpPr>
          <p:spPr>
            <a:xfrm>
              <a:off x="0" y="0"/>
              <a:ext cx="24384000" cy="14037056"/>
            </a:xfrm>
            <a:custGeom>
              <a:avLst/>
              <a:gdLst/>
              <a:ahLst/>
              <a:cxnLst/>
              <a:rect l="l" t="t" r="r" b="b"/>
              <a:pathLst>
                <a:path w="24384000" h="14037056">
                  <a:moveTo>
                    <a:pt x="0" y="0"/>
                  </a:moveTo>
                  <a:lnTo>
                    <a:pt x="24384000" y="0"/>
                  </a:lnTo>
                  <a:lnTo>
                    <a:pt x="24384000" y="14037056"/>
                  </a:lnTo>
                  <a:lnTo>
                    <a:pt x="0" y="14037056"/>
                  </a:lnTo>
                  <a:lnTo>
                    <a:pt x="0" y="0"/>
                  </a:lnTo>
                  <a:close/>
                </a:path>
              </a:pathLst>
            </a:custGeom>
            <a:blipFill>
              <a:blip r:embed="rId2"/>
              <a:stretch>
                <a:fillRect t="-7904" b="-7903"/>
              </a:stretch>
            </a:blipFill>
          </p:spPr>
        </p:sp>
      </p:grpSp>
      <p:sp>
        <p:nvSpPr>
          <p:cNvPr id="4" name="Freeform 4"/>
          <p:cNvSpPr/>
          <p:nvPr/>
        </p:nvSpPr>
        <p:spPr>
          <a:xfrm>
            <a:off x="0" y="9017696"/>
            <a:ext cx="18288000" cy="1234253"/>
          </a:xfrm>
          <a:custGeom>
            <a:avLst/>
            <a:gdLst/>
            <a:ahLst/>
            <a:cxnLst/>
            <a:rect l="l" t="t" r="r" b="b"/>
            <a:pathLst>
              <a:path w="18288000" h="1234253">
                <a:moveTo>
                  <a:pt x="0" y="0"/>
                </a:moveTo>
                <a:lnTo>
                  <a:pt x="18288000" y="0"/>
                </a:lnTo>
                <a:lnTo>
                  <a:pt x="18288000" y="1234253"/>
                </a:lnTo>
                <a:lnTo>
                  <a:pt x="0" y="1234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5"/>
              <a:stretch>
                <a:fillRect t="-255" b="-260"/>
              </a:stretch>
            </a:blipFill>
          </p:spPr>
        </p:sp>
      </p:grpSp>
      <p:sp>
        <p:nvSpPr>
          <p:cNvPr id="7" name="TextBox 7"/>
          <p:cNvSpPr txBox="1"/>
          <p:nvPr/>
        </p:nvSpPr>
        <p:spPr>
          <a:xfrm>
            <a:off x="1653219" y="2373065"/>
            <a:ext cx="6776113" cy="916305"/>
          </a:xfrm>
          <a:prstGeom prst="rect">
            <a:avLst/>
          </a:prstGeom>
        </p:spPr>
        <p:txBody>
          <a:bodyPr lIns="0" tIns="0" rIns="0" bIns="0" rtlCol="0" anchor="t">
            <a:spAutoFit/>
          </a:bodyPr>
          <a:lstStyle/>
          <a:p>
            <a:pPr algn="l">
              <a:lnSpc>
                <a:spcPts val="6719"/>
              </a:lnSpc>
            </a:pPr>
            <a:r>
              <a:rPr lang="en-US" sz="4800" b="1" u="sng">
                <a:solidFill>
                  <a:srgbClr val="FFD98C"/>
                </a:solidFill>
                <a:latin typeface="Raleway Heavy"/>
                <a:ea typeface="Raleway Heavy"/>
                <a:cs typeface="Raleway Heavy"/>
                <a:sym typeface="Raleway Heavy"/>
              </a:rPr>
              <a:t>RESEARCH QUESTION</a:t>
            </a:r>
          </a:p>
        </p:txBody>
      </p:sp>
      <p:sp>
        <p:nvSpPr>
          <p:cNvPr id="8" name="TextBox 8"/>
          <p:cNvSpPr txBox="1"/>
          <p:nvPr/>
        </p:nvSpPr>
        <p:spPr>
          <a:xfrm>
            <a:off x="1028700" y="3981725"/>
            <a:ext cx="8662702" cy="4334091"/>
          </a:xfrm>
          <a:prstGeom prst="rect">
            <a:avLst/>
          </a:prstGeom>
        </p:spPr>
        <p:txBody>
          <a:bodyPr lIns="0" tIns="0" rIns="0" bIns="0" rtlCol="0" anchor="t">
            <a:spAutoFit/>
          </a:bodyPr>
          <a:lstStyle/>
          <a:p>
            <a:pPr algn="just">
              <a:lnSpc>
                <a:spcPts val="2877"/>
              </a:lnSpc>
            </a:pPr>
            <a:r>
              <a:rPr lang="en-US" sz="2400">
                <a:solidFill>
                  <a:srgbClr val="F7F7F7"/>
                </a:solidFill>
                <a:latin typeface="Garet"/>
                <a:ea typeface="Garet"/>
                <a:cs typeface="Garet"/>
                <a:sym typeface="Garet"/>
              </a:rPr>
              <a:t>How can machine learning be leveraged to implement an attention-seeking mode that intelligently prioritizes DLP security alerts based on their potential risk?</a:t>
            </a:r>
          </a:p>
          <a:p>
            <a:pPr algn="just">
              <a:lnSpc>
                <a:spcPts val="2877"/>
              </a:lnSpc>
            </a:pPr>
            <a:endParaRPr lang="en-US" sz="2400">
              <a:solidFill>
                <a:srgbClr val="F7F7F7"/>
              </a:solidFill>
              <a:latin typeface="Garet"/>
              <a:ea typeface="Garet"/>
              <a:cs typeface="Garet"/>
              <a:sym typeface="Garet"/>
            </a:endParaRPr>
          </a:p>
          <a:p>
            <a:pPr algn="just">
              <a:lnSpc>
                <a:spcPts val="2877"/>
              </a:lnSpc>
            </a:pPr>
            <a:endParaRPr lang="en-US" sz="2400">
              <a:solidFill>
                <a:srgbClr val="F7F7F7"/>
              </a:solidFill>
              <a:latin typeface="Garet"/>
              <a:ea typeface="Garet"/>
              <a:cs typeface="Garet"/>
              <a:sym typeface="Garet"/>
            </a:endParaRPr>
          </a:p>
          <a:p>
            <a:pPr algn="just">
              <a:lnSpc>
                <a:spcPts val="2877"/>
              </a:lnSpc>
            </a:pPr>
            <a:r>
              <a:rPr lang="en-US" sz="2400">
                <a:solidFill>
                  <a:srgbClr val="F7F7F7"/>
                </a:solidFill>
                <a:latin typeface="Garet"/>
                <a:ea typeface="Garet"/>
                <a:cs typeface="Garet"/>
                <a:sym typeface="Garet"/>
              </a:rPr>
              <a:t>"Machine learning can be applied to DLP systems by analyzing historical incident data and assigning risk scores to alerts. This enables the system to prioritize high-risk alerts, reducing alert fatigue and allowing security teams to respond more effectively to critical threats."</a:t>
            </a:r>
          </a:p>
          <a:p>
            <a:pPr algn="just">
              <a:lnSpc>
                <a:spcPts val="2879"/>
              </a:lnSpc>
            </a:pPr>
            <a:endParaRPr lang="en-US" sz="2400">
              <a:solidFill>
                <a:srgbClr val="F7F7F7"/>
              </a:solidFill>
              <a:latin typeface="Garet"/>
              <a:ea typeface="Garet"/>
              <a:cs typeface="Garet"/>
              <a:sym typeface="Garet"/>
            </a:endParaRPr>
          </a:p>
        </p:txBody>
      </p:sp>
      <p:sp>
        <p:nvSpPr>
          <p:cNvPr id="9" name="TextBox 9"/>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IT21184758 |  24-25J-003</a:t>
            </a:r>
          </a:p>
        </p:txBody>
      </p:sp>
      <p:sp>
        <p:nvSpPr>
          <p:cNvPr id="10" name="Freeform 10"/>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grpSp>
        <p:nvGrpSpPr>
          <p:cNvPr id="4" name="Group 4"/>
          <p:cNvGrpSpPr/>
          <p:nvPr/>
        </p:nvGrpSpPr>
        <p:grpSpPr>
          <a:xfrm>
            <a:off x="1028700" y="994768"/>
            <a:ext cx="16230600" cy="1318985"/>
            <a:chOff x="0" y="0"/>
            <a:chExt cx="21640800" cy="1758647"/>
          </a:xfrm>
        </p:grpSpPr>
        <p:sp>
          <p:nvSpPr>
            <p:cNvPr id="5" name="Freeform 5"/>
            <p:cNvSpPr/>
            <p:nvPr/>
          </p:nvSpPr>
          <p:spPr>
            <a:xfrm>
              <a:off x="0" y="0"/>
              <a:ext cx="21640800" cy="1758696"/>
            </a:xfrm>
            <a:custGeom>
              <a:avLst/>
              <a:gdLst/>
              <a:ahLst/>
              <a:cxnLst/>
              <a:rect l="l" t="t" r="r" b="b"/>
              <a:pathLst>
                <a:path w="21640800" h="1758696">
                  <a:moveTo>
                    <a:pt x="0" y="0"/>
                  </a:moveTo>
                  <a:lnTo>
                    <a:pt x="21640800" y="0"/>
                  </a:lnTo>
                  <a:lnTo>
                    <a:pt x="21640800" y="1758696"/>
                  </a:lnTo>
                  <a:lnTo>
                    <a:pt x="0" y="1758696"/>
                  </a:lnTo>
                  <a:lnTo>
                    <a:pt x="0" y="0"/>
                  </a:lnTo>
                  <a:close/>
                </a:path>
              </a:pathLst>
            </a:custGeom>
            <a:blipFill>
              <a:blip r:embed="rId3"/>
              <a:stretch>
                <a:fillRect t="-213680" b="-213677"/>
              </a:stretch>
            </a:blipFill>
          </p:spPr>
        </p:sp>
      </p:grpSp>
      <p:sp>
        <p:nvSpPr>
          <p:cNvPr id="6" name="Freeform 6"/>
          <p:cNvSpPr/>
          <p:nvPr/>
        </p:nvSpPr>
        <p:spPr>
          <a:xfrm>
            <a:off x="1028700" y="2707590"/>
            <a:ext cx="16230600" cy="2375450"/>
          </a:xfrm>
          <a:custGeom>
            <a:avLst/>
            <a:gdLst/>
            <a:ahLst/>
            <a:cxnLst/>
            <a:rect l="l" t="t" r="r" b="b"/>
            <a:pathLst>
              <a:path w="16230600" h="2375450">
                <a:moveTo>
                  <a:pt x="0" y="0"/>
                </a:moveTo>
                <a:lnTo>
                  <a:pt x="16230600" y="0"/>
                </a:lnTo>
                <a:lnTo>
                  <a:pt x="16230600" y="2375450"/>
                </a:lnTo>
                <a:lnTo>
                  <a:pt x="0" y="2375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5332878"/>
            <a:ext cx="16230600" cy="3084902"/>
          </a:xfrm>
          <a:custGeom>
            <a:avLst/>
            <a:gdLst/>
            <a:ahLst/>
            <a:cxnLst/>
            <a:rect l="l" t="t" r="r" b="b"/>
            <a:pathLst>
              <a:path w="16230600" h="3084902">
                <a:moveTo>
                  <a:pt x="0" y="0"/>
                </a:moveTo>
                <a:lnTo>
                  <a:pt x="16230600" y="0"/>
                </a:lnTo>
                <a:lnTo>
                  <a:pt x="16230600" y="3084902"/>
                </a:lnTo>
                <a:lnTo>
                  <a:pt x="0" y="30849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247972" y="1100858"/>
            <a:ext cx="9968643"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SPECIFIC AND SUB-OBJECTIVES</a:t>
            </a:r>
          </a:p>
        </p:txBody>
      </p:sp>
      <p:sp>
        <p:nvSpPr>
          <p:cNvPr id="9" name="TextBox 9"/>
          <p:cNvSpPr txBox="1"/>
          <p:nvPr/>
        </p:nvSpPr>
        <p:spPr>
          <a:xfrm>
            <a:off x="1368645" y="2990376"/>
            <a:ext cx="3756082" cy="419100"/>
          </a:xfrm>
          <a:prstGeom prst="rect">
            <a:avLst/>
          </a:prstGeom>
        </p:spPr>
        <p:txBody>
          <a:bodyPr lIns="0" tIns="0" rIns="0" bIns="0" rtlCol="0" anchor="t">
            <a:spAutoFit/>
          </a:bodyPr>
          <a:lstStyle/>
          <a:p>
            <a:pPr algn="ctr">
              <a:lnSpc>
                <a:spcPts val="3479"/>
              </a:lnSpc>
            </a:pPr>
            <a:r>
              <a:rPr lang="en-US" sz="2899" b="1">
                <a:solidFill>
                  <a:srgbClr val="1D1D1F"/>
                </a:solidFill>
                <a:latin typeface="Garet Bold"/>
                <a:ea typeface="Garet Bold"/>
                <a:cs typeface="Garet Bold"/>
                <a:sym typeface="Garet Bold"/>
              </a:rPr>
              <a:t>Specific Objective</a:t>
            </a:r>
          </a:p>
        </p:txBody>
      </p:sp>
      <p:sp>
        <p:nvSpPr>
          <p:cNvPr id="10" name="TextBox 10"/>
          <p:cNvSpPr txBox="1"/>
          <p:nvPr/>
        </p:nvSpPr>
        <p:spPr>
          <a:xfrm>
            <a:off x="1550672" y="3800001"/>
            <a:ext cx="15521149" cy="352552"/>
          </a:xfrm>
          <a:prstGeom prst="rect">
            <a:avLst/>
          </a:prstGeom>
        </p:spPr>
        <p:txBody>
          <a:bodyPr lIns="0" tIns="0" rIns="0" bIns="0" rtlCol="0" anchor="t">
            <a:spAutoFit/>
          </a:bodyPr>
          <a:lstStyle/>
          <a:p>
            <a:pPr algn="l">
              <a:lnSpc>
                <a:spcPts val="2879"/>
              </a:lnSpc>
            </a:pPr>
            <a:r>
              <a:rPr lang="en-US" sz="2400">
                <a:solidFill>
                  <a:srgbClr val="1D1D1F"/>
                </a:solidFill>
                <a:latin typeface="Garet"/>
                <a:ea typeface="Garet"/>
                <a:cs typeface="Garet"/>
                <a:sym typeface="Garet"/>
              </a:rPr>
              <a:t>Develop a machine learning-based system to prioritize security alerts based on their risk scores.</a:t>
            </a:r>
          </a:p>
        </p:txBody>
      </p:sp>
      <p:sp>
        <p:nvSpPr>
          <p:cNvPr id="11" name="TextBox 11"/>
          <p:cNvSpPr txBox="1"/>
          <p:nvPr/>
        </p:nvSpPr>
        <p:spPr>
          <a:xfrm>
            <a:off x="1247972" y="5538937"/>
            <a:ext cx="3756082" cy="419100"/>
          </a:xfrm>
          <a:prstGeom prst="rect">
            <a:avLst/>
          </a:prstGeom>
        </p:spPr>
        <p:txBody>
          <a:bodyPr lIns="0" tIns="0" rIns="0" bIns="0" rtlCol="0" anchor="t">
            <a:spAutoFit/>
          </a:bodyPr>
          <a:lstStyle/>
          <a:p>
            <a:pPr algn="ctr">
              <a:lnSpc>
                <a:spcPts val="3479"/>
              </a:lnSpc>
            </a:pPr>
            <a:r>
              <a:rPr lang="en-US" sz="2899" b="1">
                <a:solidFill>
                  <a:srgbClr val="1D1D1F"/>
                </a:solidFill>
                <a:latin typeface="Garet Bold"/>
                <a:ea typeface="Garet Bold"/>
                <a:cs typeface="Garet Bold"/>
                <a:sym typeface="Garet Bold"/>
              </a:rPr>
              <a:t>Sub Objective</a:t>
            </a:r>
          </a:p>
        </p:txBody>
      </p:sp>
      <p:sp>
        <p:nvSpPr>
          <p:cNvPr id="12" name="TextBox 12"/>
          <p:cNvSpPr txBox="1"/>
          <p:nvPr/>
        </p:nvSpPr>
        <p:spPr>
          <a:xfrm>
            <a:off x="1065124" y="5943946"/>
            <a:ext cx="16043452" cy="2369439"/>
          </a:xfrm>
          <a:prstGeom prst="rect">
            <a:avLst/>
          </a:prstGeom>
        </p:spPr>
        <p:txBody>
          <a:bodyPr lIns="0" tIns="0" rIns="0" bIns="0" rtlCol="0" anchor="t">
            <a:spAutoFit/>
          </a:bodyPr>
          <a:lstStyle/>
          <a:p>
            <a:pPr marL="548640" lvl="2" indent="-182880" algn="l">
              <a:lnSpc>
                <a:spcPts val="4848"/>
              </a:lnSpc>
              <a:buFont typeface="Arial"/>
              <a:buChar char="⚬"/>
            </a:pPr>
            <a:r>
              <a:rPr lang="en-US" sz="2400">
                <a:solidFill>
                  <a:srgbClr val="1D1D1F"/>
                </a:solidFill>
                <a:latin typeface="Garet"/>
                <a:ea typeface="Garet"/>
                <a:cs typeface="Garet"/>
                <a:sym typeface="Garet"/>
              </a:rPr>
              <a:t>Develop an ML-based system to detect and classify sensitive information from security alerts.</a:t>
            </a:r>
          </a:p>
          <a:p>
            <a:pPr marL="548640" lvl="2" indent="-182880" algn="l">
              <a:lnSpc>
                <a:spcPts val="4848"/>
              </a:lnSpc>
              <a:buFont typeface="Arial"/>
              <a:buChar char="⚬"/>
            </a:pPr>
            <a:r>
              <a:rPr lang="en-US" sz="2400">
                <a:solidFill>
                  <a:srgbClr val="1D1D1F"/>
                </a:solidFill>
                <a:latin typeface="Garet"/>
                <a:ea typeface="Garet"/>
                <a:cs typeface="Garet"/>
                <a:sym typeface="Garet"/>
              </a:rPr>
              <a:t>Assign risk scores to alerts based on severity and potential impact using historical incident data.</a:t>
            </a:r>
          </a:p>
          <a:p>
            <a:pPr marL="548640" lvl="2" indent="-182880" algn="l">
              <a:lnSpc>
                <a:spcPts val="4848"/>
              </a:lnSpc>
              <a:buFont typeface="Arial"/>
              <a:buChar char="⚬"/>
            </a:pPr>
            <a:r>
              <a:rPr lang="en-US" sz="2400">
                <a:solidFill>
                  <a:srgbClr val="1D1D1F"/>
                </a:solidFill>
                <a:latin typeface="Garet"/>
                <a:ea typeface="Garet"/>
                <a:cs typeface="Garet"/>
                <a:sym typeface="Garet"/>
              </a:rPr>
              <a:t>Evaluate the system’s effectiveness in reducing alert fatigue and enhancing response prioritization.</a:t>
            </a:r>
          </a:p>
        </p:txBody>
      </p:sp>
      <p:sp>
        <p:nvSpPr>
          <p:cNvPr id="13" name="TextBox 13"/>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IT21184758 |  24-25J-003</a:t>
            </a:r>
          </a:p>
        </p:txBody>
      </p:sp>
      <p:sp>
        <p:nvSpPr>
          <p:cNvPr id="14" name="Freeform 14"/>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sp>
        <p:nvSpPr>
          <p:cNvPr id="4" name="Freeform 4"/>
          <p:cNvSpPr/>
          <p:nvPr/>
        </p:nvSpPr>
        <p:spPr>
          <a:xfrm>
            <a:off x="13177821" y="3861752"/>
            <a:ext cx="3683332" cy="3683332"/>
          </a:xfrm>
          <a:custGeom>
            <a:avLst/>
            <a:gdLst/>
            <a:ahLst/>
            <a:cxnLst/>
            <a:rect l="l" t="t" r="r" b="b"/>
            <a:pathLst>
              <a:path w="3683332" h="3683332">
                <a:moveTo>
                  <a:pt x="0" y="0"/>
                </a:moveTo>
                <a:lnTo>
                  <a:pt x="3683332" y="0"/>
                </a:lnTo>
                <a:lnTo>
                  <a:pt x="3683332" y="3683331"/>
                </a:lnTo>
                <a:lnTo>
                  <a:pt x="0" y="3683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635489" y="2296743"/>
            <a:ext cx="11360662" cy="7451546"/>
          </a:xfrm>
          <a:prstGeom prst="rect">
            <a:avLst/>
          </a:prstGeom>
        </p:spPr>
        <p:txBody>
          <a:bodyPr lIns="0" tIns="0" rIns="0" bIns="0" rtlCol="0" anchor="t">
            <a:spAutoFit/>
          </a:bodyPr>
          <a:lstStyle/>
          <a:p>
            <a:pPr marL="469401" lvl="1" indent="-234701" algn="just">
              <a:lnSpc>
                <a:spcPts val="5435"/>
              </a:lnSpc>
              <a:buAutoNum type="arabicPeriod"/>
            </a:pPr>
            <a:r>
              <a:rPr lang="en-US" sz="2174" b="1" spc="45">
                <a:solidFill>
                  <a:srgbClr val="1D1D1F"/>
                </a:solidFill>
                <a:latin typeface="Canva Sans Bold"/>
                <a:ea typeface="Canva Sans Bold"/>
                <a:cs typeface="Canva Sans Bold"/>
                <a:sym typeface="Canva Sans Bold"/>
              </a:rPr>
              <a:t>Data Collection</a:t>
            </a:r>
            <a:r>
              <a:rPr lang="en-US" sz="2174" spc="45">
                <a:solidFill>
                  <a:srgbClr val="1D1D1F"/>
                </a:solidFill>
                <a:latin typeface="Canva Sans"/>
                <a:ea typeface="Canva Sans"/>
                <a:cs typeface="Canva Sans"/>
                <a:sym typeface="Canva Sans"/>
              </a:rPr>
              <a:t>: Gather historical incident and alert data from DLP systems to serve as the foundation for model training and validation.</a:t>
            </a:r>
          </a:p>
          <a:p>
            <a:pPr marL="469401" lvl="1" indent="-234701" algn="just">
              <a:lnSpc>
                <a:spcPts val="5435"/>
              </a:lnSpc>
              <a:buAutoNum type="arabicPeriod"/>
            </a:pPr>
            <a:r>
              <a:rPr lang="en-US" sz="2174" b="1" spc="45">
                <a:solidFill>
                  <a:srgbClr val="1D1D1F"/>
                </a:solidFill>
                <a:latin typeface="Canva Sans Bold"/>
                <a:ea typeface="Canva Sans Bold"/>
                <a:cs typeface="Canva Sans Bold"/>
                <a:sym typeface="Canva Sans Bold"/>
              </a:rPr>
              <a:t>Feature Engineering</a:t>
            </a:r>
            <a:r>
              <a:rPr lang="en-US" sz="2174" spc="45">
                <a:solidFill>
                  <a:srgbClr val="1D1D1F"/>
                </a:solidFill>
                <a:latin typeface="Canva Sans"/>
                <a:ea typeface="Canva Sans"/>
                <a:cs typeface="Canva Sans"/>
                <a:sym typeface="Canva Sans"/>
              </a:rPr>
              <a:t>: Identify and extract critical factors that contribute to alert risk, such as frequency, context, and historical impact.</a:t>
            </a:r>
          </a:p>
          <a:p>
            <a:pPr marL="469401" lvl="1" indent="-234701" algn="just">
              <a:lnSpc>
                <a:spcPts val="5435"/>
              </a:lnSpc>
              <a:buAutoNum type="arabicPeriod"/>
            </a:pPr>
            <a:r>
              <a:rPr lang="en-US" sz="2174" b="1" spc="45">
                <a:solidFill>
                  <a:srgbClr val="1D1D1F"/>
                </a:solidFill>
                <a:latin typeface="Canva Sans Bold"/>
                <a:ea typeface="Canva Sans Bold"/>
                <a:cs typeface="Canva Sans Bold"/>
                <a:sym typeface="Canva Sans Bold"/>
              </a:rPr>
              <a:t>Modeling</a:t>
            </a:r>
            <a:r>
              <a:rPr lang="en-US" sz="2174" spc="45">
                <a:solidFill>
                  <a:srgbClr val="1D1D1F"/>
                </a:solidFill>
                <a:latin typeface="Canva Sans"/>
                <a:ea typeface="Canva Sans"/>
                <a:cs typeface="Canva Sans"/>
                <a:sym typeface="Canva Sans"/>
              </a:rPr>
              <a:t>: Implement machine learning algorithms to assign dynamic risk scores to alerts, prioritizing those with higher potential impact.</a:t>
            </a:r>
          </a:p>
          <a:p>
            <a:pPr marL="469401" lvl="1" indent="-234701" algn="just">
              <a:lnSpc>
                <a:spcPts val="5435"/>
              </a:lnSpc>
              <a:buAutoNum type="arabicPeriod"/>
            </a:pPr>
            <a:r>
              <a:rPr lang="en-US" sz="2174" b="1" spc="45">
                <a:solidFill>
                  <a:srgbClr val="1D1D1F"/>
                </a:solidFill>
                <a:latin typeface="Canva Sans Bold"/>
                <a:ea typeface="Canva Sans Bold"/>
                <a:cs typeface="Canva Sans Bold"/>
                <a:sym typeface="Canva Sans Bold"/>
              </a:rPr>
              <a:t>Testing</a:t>
            </a:r>
            <a:r>
              <a:rPr lang="en-US" sz="2174" spc="45">
                <a:solidFill>
                  <a:srgbClr val="1D1D1F"/>
                </a:solidFill>
                <a:latin typeface="Canva Sans"/>
                <a:ea typeface="Canva Sans"/>
                <a:cs typeface="Canva Sans"/>
                <a:sym typeface="Canva Sans"/>
              </a:rPr>
              <a:t>: Evaluate the model using real-world or simulated alert data to ensure practical applicability and reliability.</a:t>
            </a:r>
          </a:p>
          <a:p>
            <a:pPr marL="469401" lvl="1" indent="-234701" algn="just">
              <a:lnSpc>
                <a:spcPts val="5435"/>
              </a:lnSpc>
              <a:buAutoNum type="arabicPeriod"/>
            </a:pPr>
            <a:r>
              <a:rPr lang="en-US" sz="2174" b="1" spc="45">
                <a:solidFill>
                  <a:srgbClr val="1D1D1F"/>
                </a:solidFill>
                <a:latin typeface="Canva Sans Bold"/>
                <a:ea typeface="Canva Sans Bold"/>
                <a:cs typeface="Canva Sans Bold"/>
                <a:sym typeface="Canva Sans Bold"/>
              </a:rPr>
              <a:t>Optimization</a:t>
            </a:r>
            <a:r>
              <a:rPr lang="en-US" sz="2174" spc="45">
                <a:solidFill>
                  <a:srgbClr val="1D1D1F"/>
                </a:solidFill>
                <a:latin typeface="Canva Sans"/>
                <a:ea typeface="Canva Sans"/>
                <a:cs typeface="Canva Sans"/>
                <a:sym typeface="Canva Sans"/>
              </a:rPr>
              <a:t>: Fine-tune the model iteratively based on performance metrics and feedback from testing results.</a:t>
            </a:r>
          </a:p>
          <a:p>
            <a:pPr algn="just">
              <a:lnSpc>
                <a:spcPts val="5435"/>
              </a:lnSpc>
            </a:pPr>
            <a:endParaRPr lang="en-US" sz="2174" spc="45">
              <a:solidFill>
                <a:srgbClr val="1D1D1F"/>
              </a:solidFill>
              <a:latin typeface="Canva Sans"/>
              <a:ea typeface="Canva Sans"/>
              <a:cs typeface="Canva Sans"/>
              <a:sym typeface="Canva Sans"/>
            </a:endParaRPr>
          </a:p>
        </p:txBody>
      </p:sp>
      <p:sp>
        <p:nvSpPr>
          <p:cNvPr id="6" name="TextBox 6"/>
          <p:cNvSpPr txBox="1"/>
          <p:nvPr/>
        </p:nvSpPr>
        <p:spPr>
          <a:xfrm>
            <a:off x="6531906" y="713928"/>
            <a:ext cx="5224188"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METHODOLOGY</a:t>
            </a:r>
          </a:p>
        </p:txBody>
      </p:sp>
      <p:sp>
        <p:nvSpPr>
          <p:cNvPr id="7" name="TextBox 7"/>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IT21184758 |  24-25J-003</a:t>
            </a:r>
          </a:p>
        </p:txBody>
      </p:sp>
      <p:sp>
        <p:nvSpPr>
          <p:cNvPr id="8" name="Freeform 8"/>
          <p:cNvSpPr/>
          <p:nvPr/>
        </p:nvSpPr>
        <p:spPr>
          <a:xfrm>
            <a:off x="-3067113" y="-179028"/>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6721430" y="701820"/>
            <a:ext cx="3114134" cy="2724867"/>
          </a:xfrm>
          <a:custGeom>
            <a:avLst/>
            <a:gdLst/>
            <a:ahLst/>
            <a:cxnLst/>
            <a:rect l="l" t="t" r="r" b="b"/>
            <a:pathLst>
              <a:path w="3114134" h="2724867">
                <a:moveTo>
                  <a:pt x="0" y="0"/>
                </a:moveTo>
                <a:lnTo>
                  <a:pt x="3114134" y="0"/>
                </a:lnTo>
                <a:lnTo>
                  <a:pt x="3114134" y="2724867"/>
                </a:lnTo>
                <a:lnTo>
                  <a:pt x="0" y="27248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6721430" y="3347730"/>
            <a:ext cx="3085910" cy="2700171"/>
          </a:xfrm>
          <a:custGeom>
            <a:avLst/>
            <a:gdLst/>
            <a:ahLst/>
            <a:cxnLst/>
            <a:rect l="l" t="t" r="r" b="b"/>
            <a:pathLst>
              <a:path w="3085910" h="2700171">
                <a:moveTo>
                  <a:pt x="0" y="0"/>
                </a:moveTo>
                <a:lnTo>
                  <a:pt x="3085910" y="0"/>
                </a:lnTo>
                <a:lnTo>
                  <a:pt x="3085910" y="2700171"/>
                </a:lnTo>
                <a:lnTo>
                  <a:pt x="0" y="27001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4700696" y="-109596"/>
            <a:ext cx="4041467" cy="3536283"/>
          </a:xfrm>
          <a:custGeom>
            <a:avLst/>
            <a:gdLst/>
            <a:ahLst/>
            <a:cxnLst/>
            <a:rect l="l" t="t" r="r" b="b"/>
            <a:pathLst>
              <a:path w="4041467" h="3536283">
                <a:moveTo>
                  <a:pt x="0" y="0"/>
                </a:moveTo>
                <a:lnTo>
                  <a:pt x="4041468" y="0"/>
                </a:lnTo>
                <a:lnTo>
                  <a:pt x="4041468" y="3536283"/>
                </a:lnTo>
                <a:lnTo>
                  <a:pt x="0" y="35362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844545" y="701820"/>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a:off x="15255224" y="7980148"/>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4" name="Freeform 14"/>
          <p:cNvSpPr/>
          <p:nvPr/>
        </p:nvSpPr>
        <p:spPr>
          <a:xfrm>
            <a:off x="2039445" y="71648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5" name="Freeform 15"/>
          <p:cNvSpPr/>
          <p:nvPr/>
        </p:nvSpPr>
        <p:spPr>
          <a:xfrm>
            <a:off x="15171344" y="8875662"/>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sp>
        <p:nvSpPr>
          <p:cNvPr id="4" name="Freeform 4"/>
          <p:cNvSpPr/>
          <p:nvPr/>
        </p:nvSpPr>
        <p:spPr>
          <a:xfrm>
            <a:off x="-3051923" y="-139800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64226"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11866"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6633626" y="1967677"/>
            <a:ext cx="5320295" cy="6730596"/>
          </a:xfrm>
          <a:custGeom>
            <a:avLst/>
            <a:gdLst/>
            <a:ahLst/>
            <a:cxnLst/>
            <a:rect l="l" t="t" r="r" b="b"/>
            <a:pathLst>
              <a:path w="5320295" h="6730596">
                <a:moveTo>
                  <a:pt x="0" y="0"/>
                </a:moveTo>
                <a:lnTo>
                  <a:pt x="5320295" y="0"/>
                </a:lnTo>
                <a:lnTo>
                  <a:pt x="5320295" y="6730596"/>
                </a:lnTo>
                <a:lnTo>
                  <a:pt x="0" y="6730596"/>
                </a:lnTo>
                <a:lnTo>
                  <a:pt x="0" y="0"/>
                </a:lnTo>
                <a:close/>
              </a:path>
            </a:pathLst>
          </a:custGeom>
          <a:blipFill>
            <a:blip r:embed="rId9"/>
            <a:stretch>
              <a:fillRect/>
            </a:stretch>
          </a:blipFill>
        </p:spPr>
      </p:sp>
      <p:sp>
        <p:nvSpPr>
          <p:cNvPr id="10" name="TextBox 10"/>
          <p:cNvSpPr txBox="1"/>
          <p:nvPr/>
        </p:nvSpPr>
        <p:spPr>
          <a:xfrm>
            <a:off x="4835917" y="574961"/>
            <a:ext cx="8616166" cy="1759524"/>
          </a:xfrm>
          <a:prstGeom prst="rect">
            <a:avLst/>
          </a:prstGeom>
        </p:spPr>
        <p:txBody>
          <a:bodyPr lIns="0" tIns="0" rIns="0" bIns="0" rtlCol="0" anchor="t">
            <a:spAutoFit/>
          </a:bodyPr>
          <a:lstStyle/>
          <a:p>
            <a:pPr algn="ctr">
              <a:lnSpc>
                <a:spcPts val="7614"/>
              </a:lnSpc>
            </a:pPr>
            <a:r>
              <a:rPr lang="en-US" sz="6398" b="1">
                <a:solidFill>
                  <a:srgbClr val="000000"/>
                </a:solidFill>
                <a:latin typeface="Poppins Bold"/>
                <a:ea typeface="Poppins Bold"/>
                <a:cs typeface="Poppins Bold"/>
                <a:sym typeface="Poppins Bold"/>
              </a:rPr>
              <a:t>SYSTEM DIAGRAM</a:t>
            </a:r>
          </a:p>
          <a:p>
            <a:pPr algn="ctr">
              <a:lnSpc>
                <a:spcPts val="5359"/>
              </a:lnSpc>
            </a:pPr>
            <a:endParaRPr lang="en-US" sz="6398" b="1">
              <a:solidFill>
                <a:srgbClr val="000000"/>
              </a:solidFill>
              <a:latin typeface="Poppins Bold"/>
              <a:ea typeface="Poppins Bold"/>
              <a:cs typeface="Poppins Bold"/>
              <a:sym typeface="Poppins Bold"/>
            </a:endParaRPr>
          </a:p>
        </p:txBody>
      </p:sp>
      <p:sp>
        <p:nvSpPr>
          <p:cNvPr id="11" name="TextBox 11"/>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IT21184758 |  24-25J-003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sp>
        <p:nvSpPr>
          <p:cNvPr id="4" name="Freeform 4"/>
          <p:cNvSpPr/>
          <p:nvPr/>
        </p:nvSpPr>
        <p:spPr>
          <a:xfrm>
            <a:off x="-4871933" y="-2900923"/>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2877" y="250422"/>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50338"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0"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2838558" y="1513777"/>
            <a:ext cx="10238522" cy="7592640"/>
          </a:xfrm>
          <a:custGeom>
            <a:avLst/>
            <a:gdLst/>
            <a:ahLst/>
            <a:cxnLst/>
            <a:rect l="l" t="t" r="r" b="b"/>
            <a:pathLst>
              <a:path w="10238522" h="7592640">
                <a:moveTo>
                  <a:pt x="0" y="0"/>
                </a:moveTo>
                <a:lnTo>
                  <a:pt x="10238521" y="0"/>
                </a:lnTo>
                <a:lnTo>
                  <a:pt x="10238521" y="7592640"/>
                </a:lnTo>
                <a:lnTo>
                  <a:pt x="0" y="7592640"/>
                </a:lnTo>
                <a:lnTo>
                  <a:pt x="0" y="0"/>
                </a:lnTo>
                <a:close/>
              </a:path>
            </a:pathLst>
          </a:custGeom>
          <a:blipFill>
            <a:blip r:embed="rId11"/>
            <a:stretch>
              <a:fillRect t="-8954" b="-4991"/>
            </a:stretch>
          </a:blipFill>
        </p:spPr>
      </p:sp>
      <p:sp>
        <p:nvSpPr>
          <p:cNvPr id="12" name="TextBox 12"/>
          <p:cNvSpPr txBox="1"/>
          <p:nvPr/>
        </p:nvSpPr>
        <p:spPr>
          <a:xfrm>
            <a:off x="5952235" y="429324"/>
            <a:ext cx="6383531"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CODE</a:t>
            </a:r>
          </a:p>
        </p:txBody>
      </p:sp>
      <p:sp>
        <p:nvSpPr>
          <p:cNvPr id="13" name="TextBox 13"/>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IT21184758 |  24-25J-003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32548" y="9374317"/>
            <a:ext cx="3822125" cy="747945"/>
            <a:chOff x="0" y="0"/>
            <a:chExt cx="5096167" cy="997260"/>
          </a:xfrm>
        </p:grpSpPr>
        <p:sp>
          <p:nvSpPr>
            <p:cNvPr id="5" name="Freeform 5"/>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6"/>
              <a:stretch>
                <a:fillRect t="-255" b="-260"/>
              </a:stretch>
            </a:blipFill>
          </p:spPr>
        </p:sp>
      </p:grpSp>
      <p:sp>
        <p:nvSpPr>
          <p:cNvPr id="6" name="TextBox 6"/>
          <p:cNvSpPr txBox="1"/>
          <p:nvPr/>
        </p:nvSpPr>
        <p:spPr>
          <a:xfrm>
            <a:off x="1515455" y="516793"/>
            <a:ext cx="5224188" cy="916305"/>
          </a:xfrm>
          <a:prstGeom prst="rect">
            <a:avLst/>
          </a:prstGeom>
        </p:spPr>
        <p:txBody>
          <a:bodyPr lIns="0" tIns="0" rIns="0" bIns="0" rtlCol="0" anchor="t">
            <a:spAutoFit/>
          </a:bodyPr>
          <a:lstStyle/>
          <a:p>
            <a:pPr algn="l">
              <a:lnSpc>
                <a:spcPts val="6719"/>
              </a:lnSpc>
            </a:pPr>
            <a:r>
              <a:rPr lang="en-US" sz="4800" b="1">
                <a:solidFill>
                  <a:srgbClr val="1D1D1F"/>
                </a:solidFill>
                <a:latin typeface="Raleway Heavy"/>
                <a:ea typeface="Raleway Heavy"/>
                <a:cs typeface="Raleway Heavy"/>
                <a:sym typeface="Raleway Heavy"/>
              </a:rPr>
              <a:t>OBJECTIVES</a:t>
            </a:r>
          </a:p>
        </p:txBody>
      </p:sp>
      <p:grpSp>
        <p:nvGrpSpPr>
          <p:cNvPr id="7" name="Group 7"/>
          <p:cNvGrpSpPr/>
          <p:nvPr/>
        </p:nvGrpSpPr>
        <p:grpSpPr>
          <a:xfrm>
            <a:off x="832848" y="1852419"/>
            <a:ext cx="15265013" cy="1194230"/>
            <a:chOff x="0" y="0"/>
            <a:chExt cx="20353351" cy="1592307"/>
          </a:xfrm>
        </p:grpSpPr>
        <p:sp>
          <p:nvSpPr>
            <p:cNvPr id="8" name="Freeform 8"/>
            <p:cNvSpPr/>
            <p:nvPr/>
          </p:nvSpPr>
          <p:spPr>
            <a:xfrm>
              <a:off x="0" y="0"/>
              <a:ext cx="20353274" cy="1592326"/>
            </a:xfrm>
            <a:custGeom>
              <a:avLst/>
              <a:gdLst/>
              <a:ahLst/>
              <a:cxnLst/>
              <a:rect l="l" t="t" r="r" b="b"/>
              <a:pathLst>
                <a:path w="20353274" h="1592326">
                  <a:moveTo>
                    <a:pt x="130937" y="0"/>
                  </a:moveTo>
                  <a:lnTo>
                    <a:pt x="20222338" y="0"/>
                  </a:lnTo>
                  <a:cubicBezTo>
                    <a:pt x="20257008" y="0"/>
                    <a:pt x="20290410" y="13843"/>
                    <a:pt x="20314920" y="38354"/>
                  </a:cubicBezTo>
                  <a:cubicBezTo>
                    <a:pt x="20339431" y="62865"/>
                    <a:pt x="20353274" y="96266"/>
                    <a:pt x="20353274" y="130937"/>
                  </a:cubicBezTo>
                  <a:lnTo>
                    <a:pt x="20353274" y="1461389"/>
                  </a:lnTo>
                  <a:cubicBezTo>
                    <a:pt x="20353274" y="1496060"/>
                    <a:pt x="20339431" y="1529461"/>
                    <a:pt x="20314920" y="1553972"/>
                  </a:cubicBezTo>
                  <a:cubicBezTo>
                    <a:pt x="20290410" y="1578483"/>
                    <a:pt x="20257008" y="1592326"/>
                    <a:pt x="20222338" y="1592326"/>
                  </a:cubicBezTo>
                  <a:lnTo>
                    <a:pt x="130937" y="1592326"/>
                  </a:lnTo>
                  <a:cubicBezTo>
                    <a:pt x="96266" y="1592326"/>
                    <a:pt x="62865" y="1578483"/>
                    <a:pt x="38354" y="1553972"/>
                  </a:cubicBezTo>
                  <a:cubicBezTo>
                    <a:pt x="13843" y="1529461"/>
                    <a:pt x="0" y="1496060"/>
                    <a:pt x="0" y="1461389"/>
                  </a:cubicBezTo>
                  <a:lnTo>
                    <a:pt x="0" y="130937"/>
                  </a:lnTo>
                  <a:cubicBezTo>
                    <a:pt x="0" y="96266"/>
                    <a:pt x="13843" y="62865"/>
                    <a:pt x="38354" y="38354"/>
                  </a:cubicBezTo>
                  <a:cubicBezTo>
                    <a:pt x="62865" y="13843"/>
                    <a:pt x="96266" y="0"/>
                    <a:pt x="130937" y="0"/>
                  </a:cubicBezTo>
                  <a:close/>
                </a:path>
              </a:pathLst>
            </a:custGeom>
            <a:gradFill rotWithShape="1">
              <a:gsLst>
                <a:gs pos="0">
                  <a:srgbClr val="FFDE59">
                    <a:alpha val="47000"/>
                  </a:srgbClr>
                </a:gs>
                <a:gs pos="100000">
                  <a:srgbClr val="FF914D">
                    <a:alpha val="63500"/>
                  </a:srgbClr>
                </a:gs>
              </a:gsLst>
              <a:lin ang="0"/>
            </a:gradFill>
          </p:spPr>
        </p:sp>
      </p:grpSp>
      <p:grpSp>
        <p:nvGrpSpPr>
          <p:cNvPr id="9" name="Group 9"/>
          <p:cNvGrpSpPr/>
          <p:nvPr/>
        </p:nvGrpSpPr>
        <p:grpSpPr>
          <a:xfrm>
            <a:off x="832848" y="3799124"/>
            <a:ext cx="15265013" cy="1194230"/>
            <a:chOff x="0" y="0"/>
            <a:chExt cx="20353351" cy="1592307"/>
          </a:xfrm>
        </p:grpSpPr>
        <p:sp>
          <p:nvSpPr>
            <p:cNvPr id="10" name="Freeform 10"/>
            <p:cNvSpPr/>
            <p:nvPr/>
          </p:nvSpPr>
          <p:spPr>
            <a:xfrm>
              <a:off x="0" y="0"/>
              <a:ext cx="20353274" cy="1592326"/>
            </a:xfrm>
            <a:custGeom>
              <a:avLst/>
              <a:gdLst/>
              <a:ahLst/>
              <a:cxnLst/>
              <a:rect l="l" t="t" r="r" b="b"/>
              <a:pathLst>
                <a:path w="20353274" h="1592326">
                  <a:moveTo>
                    <a:pt x="130937" y="0"/>
                  </a:moveTo>
                  <a:lnTo>
                    <a:pt x="20222338" y="0"/>
                  </a:lnTo>
                  <a:cubicBezTo>
                    <a:pt x="20257008" y="0"/>
                    <a:pt x="20290410" y="13843"/>
                    <a:pt x="20314920" y="38354"/>
                  </a:cubicBezTo>
                  <a:cubicBezTo>
                    <a:pt x="20339431" y="62865"/>
                    <a:pt x="20353274" y="96266"/>
                    <a:pt x="20353274" y="130937"/>
                  </a:cubicBezTo>
                  <a:lnTo>
                    <a:pt x="20353274" y="1461389"/>
                  </a:lnTo>
                  <a:cubicBezTo>
                    <a:pt x="20353274" y="1496060"/>
                    <a:pt x="20339431" y="1529461"/>
                    <a:pt x="20314920" y="1553972"/>
                  </a:cubicBezTo>
                  <a:cubicBezTo>
                    <a:pt x="20290410" y="1578483"/>
                    <a:pt x="20257008" y="1592326"/>
                    <a:pt x="20222338" y="1592326"/>
                  </a:cubicBezTo>
                  <a:lnTo>
                    <a:pt x="130937" y="1592326"/>
                  </a:lnTo>
                  <a:cubicBezTo>
                    <a:pt x="96266" y="1592326"/>
                    <a:pt x="62865" y="1578483"/>
                    <a:pt x="38354" y="1553972"/>
                  </a:cubicBezTo>
                  <a:cubicBezTo>
                    <a:pt x="13843" y="1529461"/>
                    <a:pt x="0" y="1496060"/>
                    <a:pt x="0" y="1461389"/>
                  </a:cubicBezTo>
                  <a:lnTo>
                    <a:pt x="0" y="130937"/>
                  </a:lnTo>
                  <a:cubicBezTo>
                    <a:pt x="0" y="96266"/>
                    <a:pt x="13843" y="62865"/>
                    <a:pt x="38354" y="38354"/>
                  </a:cubicBezTo>
                  <a:cubicBezTo>
                    <a:pt x="62865" y="13843"/>
                    <a:pt x="96266" y="0"/>
                    <a:pt x="130937" y="0"/>
                  </a:cubicBezTo>
                  <a:close/>
                </a:path>
              </a:pathLst>
            </a:custGeom>
            <a:gradFill rotWithShape="1">
              <a:gsLst>
                <a:gs pos="0">
                  <a:srgbClr val="FFDE59">
                    <a:alpha val="47000"/>
                  </a:srgbClr>
                </a:gs>
                <a:gs pos="100000">
                  <a:srgbClr val="FF914D">
                    <a:alpha val="63500"/>
                  </a:srgbClr>
                </a:gs>
              </a:gsLst>
              <a:lin ang="0"/>
            </a:gradFill>
          </p:spPr>
        </p:sp>
      </p:grpSp>
      <p:grpSp>
        <p:nvGrpSpPr>
          <p:cNvPr id="11" name="Group 11"/>
          <p:cNvGrpSpPr/>
          <p:nvPr/>
        </p:nvGrpSpPr>
        <p:grpSpPr>
          <a:xfrm>
            <a:off x="832848" y="5745829"/>
            <a:ext cx="15265013" cy="1194230"/>
            <a:chOff x="0" y="0"/>
            <a:chExt cx="20353351" cy="1592307"/>
          </a:xfrm>
        </p:grpSpPr>
        <p:sp>
          <p:nvSpPr>
            <p:cNvPr id="12" name="Freeform 12"/>
            <p:cNvSpPr/>
            <p:nvPr/>
          </p:nvSpPr>
          <p:spPr>
            <a:xfrm>
              <a:off x="0" y="0"/>
              <a:ext cx="20353274" cy="1592326"/>
            </a:xfrm>
            <a:custGeom>
              <a:avLst/>
              <a:gdLst/>
              <a:ahLst/>
              <a:cxnLst/>
              <a:rect l="l" t="t" r="r" b="b"/>
              <a:pathLst>
                <a:path w="20353274" h="1592326">
                  <a:moveTo>
                    <a:pt x="130937" y="0"/>
                  </a:moveTo>
                  <a:lnTo>
                    <a:pt x="20222338" y="0"/>
                  </a:lnTo>
                  <a:cubicBezTo>
                    <a:pt x="20257008" y="0"/>
                    <a:pt x="20290410" y="13843"/>
                    <a:pt x="20314920" y="38354"/>
                  </a:cubicBezTo>
                  <a:cubicBezTo>
                    <a:pt x="20339431" y="62865"/>
                    <a:pt x="20353274" y="96266"/>
                    <a:pt x="20353274" y="130937"/>
                  </a:cubicBezTo>
                  <a:lnTo>
                    <a:pt x="20353274" y="1461389"/>
                  </a:lnTo>
                  <a:cubicBezTo>
                    <a:pt x="20353274" y="1496060"/>
                    <a:pt x="20339431" y="1529461"/>
                    <a:pt x="20314920" y="1553972"/>
                  </a:cubicBezTo>
                  <a:cubicBezTo>
                    <a:pt x="20290410" y="1578483"/>
                    <a:pt x="20257008" y="1592326"/>
                    <a:pt x="20222338" y="1592326"/>
                  </a:cubicBezTo>
                  <a:lnTo>
                    <a:pt x="130937" y="1592326"/>
                  </a:lnTo>
                  <a:cubicBezTo>
                    <a:pt x="96266" y="1592326"/>
                    <a:pt x="62865" y="1578483"/>
                    <a:pt x="38354" y="1553972"/>
                  </a:cubicBezTo>
                  <a:cubicBezTo>
                    <a:pt x="13843" y="1529461"/>
                    <a:pt x="0" y="1496060"/>
                    <a:pt x="0" y="1461389"/>
                  </a:cubicBezTo>
                  <a:lnTo>
                    <a:pt x="0" y="130937"/>
                  </a:lnTo>
                  <a:cubicBezTo>
                    <a:pt x="0" y="96266"/>
                    <a:pt x="13843" y="62865"/>
                    <a:pt x="38354" y="38354"/>
                  </a:cubicBezTo>
                  <a:cubicBezTo>
                    <a:pt x="62865" y="13843"/>
                    <a:pt x="96266" y="0"/>
                    <a:pt x="130937" y="0"/>
                  </a:cubicBezTo>
                  <a:close/>
                </a:path>
              </a:pathLst>
            </a:custGeom>
            <a:gradFill rotWithShape="1">
              <a:gsLst>
                <a:gs pos="0">
                  <a:srgbClr val="FFDE59">
                    <a:alpha val="47000"/>
                  </a:srgbClr>
                </a:gs>
                <a:gs pos="100000">
                  <a:srgbClr val="FF914D">
                    <a:alpha val="63500"/>
                  </a:srgbClr>
                </a:gs>
              </a:gsLst>
              <a:lin ang="0"/>
            </a:gradFill>
          </p:spPr>
        </p:sp>
      </p:grpSp>
      <p:grpSp>
        <p:nvGrpSpPr>
          <p:cNvPr id="13" name="Group 13"/>
          <p:cNvGrpSpPr/>
          <p:nvPr/>
        </p:nvGrpSpPr>
        <p:grpSpPr>
          <a:xfrm>
            <a:off x="832848" y="7691550"/>
            <a:ext cx="15265013" cy="1194230"/>
            <a:chOff x="0" y="0"/>
            <a:chExt cx="20353351" cy="1592307"/>
          </a:xfrm>
        </p:grpSpPr>
        <p:sp>
          <p:nvSpPr>
            <p:cNvPr id="14" name="Freeform 14"/>
            <p:cNvSpPr/>
            <p:nvPr/>
          </p:nvSpPr>
          <p:spPr>
            <a:xfrm>
              <a:off x="0" y="0"/>
              <a:ext cx="20353274" cy="1592326"/>
            </a:xfrm>
            <a:custGeom>
              <a:avLst/>
              <a:gdLst/>
              <a:ahLst/>
              <a:cxnLst/>
              <a:rect l="l" t="t" r="r" b="b"/>
              <a:pathLst>
                <a:path w="20353274" h="1592326">
                  <a:moveTo>
                    <a:pt x="130937" y="0"/>
                  </a:moveTo>
                  <a:lnTo>
                    <a:pt x="20222338" y="0"/>
                  </a:lnTo>
                  <a:cubicBezTo>
                    <a:pt x="20257008" y="0"/>
                    <a:pt x="20290410" y="13843"/>
                    <a:pt x="20314920" y="38354"/>
                  </a:cubicBezTo>
                  <a:cubicBezTo>
                    <a:pt x="20339431" y="62865"/>
                    <a:pt x="20353274" y="96266"/>
                    <a:pt x="20353274" y="130937"/>
                  </a:cubicBezTo>
                  <a:lnTo>
                    <a:pt x="20353274" y="1461389"/>
                  </a:lnTo>
                  <a:cubicBezTo>
                    <a:pt x="20353274" y="1496060"/>
                    <a:pt x="20339431" y="1529461"/>
                    <a:pt x="20314920" y="1553972"/>
                  </a:cubicBezTo>
                  <a:cubicBezTo>
                    <a:pt x="20290410" y="1578483"/>
                    <a:pt x="20257008" y="1592326"/>
                    <a:pt x="20222338" y="1592326"/>
                  </a:cubicBezTo>
                  <a:lnTo>
                    <a:pt x="130937" y="1592326"/>
                  </a:lnTo>
                  <a:cubicBezTo>
                    <a:pt x="96266" y="1592326"/>
                    <a:pt x="62865" y="1578483"/>
                    <a:pt x="38354" y="1553972"/>
                  </a:cubicBezTo>
                  <a:cubicBezTo>
                    <a:pt x="13843" y="1529461"/>
                    <a:pt x="0" y="1496060"/>
                    <a:pt x="0" y="1461389"/>
                  </a:cubicBezTo>
                  <a:lnTo>
                    <a:pt x="0" y="130937"/>
                  </a:lnTo>
                  <a:cubicBezTo>
                    <a:pt x="0" y="96266"/>
                    <a:pt x="13843" y="62865"/>
                    <a:pt x="38354" y="38354"/>
                  </a:cubicBezTo>
                  <a:cubicBezTo>
                    <a:pt x="62865" y="13843"/>
                    <a:pt x="96266" y="0"/>
                    <a:pt x="130937" y="0"/>
                  </a:cubicBezTo>
                  <a:close/>
                </a:path>
              </a:pathLst>
            </a:custGeom>
            <a:gradFill rotWithShape="1">
              <a:gsLst>
                <a:gs pos="0">
                  <a:srgbClr val="FFDE59">
                    <a:alpha val="47000"/>
                  </a:srgbClr>
                </a:gs>
                <a:gs pos="100000">
                  <a:srgbClr val="FF914D">
                    <a:alpha val="63500"/>
                  </a:srgbClr>
                </a:gs>
              </a:gsLst>
              <a:lin ang="0"/>
            </a:gradFill>
          </p:spPr>
        </p:sp>
      </p:grpSp>
      <p:sp>
        <p:nvSpPr>
          <p:cNvPr id="15" name="TextBox 15"/>
          <p:cNvSpPr txBox="1"/>
          <p:nvPr/>
        </p:nvSpPr>
        <p:spPr>
          <a:xfrm>
            <a:off x="883648" y="2116159"/>
            <a:ext cx="15163413" cy="666750"/>
          </a:xfrm>
          <a:prstGeom prst="rect">
            <a:avLst/>
          </a:prstGeom>
        </p:spPr>
        <p:txBody>
          <a:bodyPr lIns="0" tIns="0" rIns="0" bIns="0" rtlCol="0" anchor="t">
            <a:spAutoFit/>
          </a:bodyPr>
          <a:lstStyle/>
          <a:p>
            <a:pPr marL="502920" lvl="2" indent="-167640" algn="ctr">
              <a:lnSpc>
                <a:spcPts val="2640"/>
              </a:lnSpc>
              <a:buFont typeface="Arial"/>
              <a:buChar char="⚬"/>
            </a:pPr>
            <a:r>
              <a:rPr lang="en-US" sz="2200">
                <a:solidFill>
                  <a:srgbClr val="000000"/>
                </a:solidFill>
                <a:latin typeface="Garet"/>
                <a:ea typeface="Garet"/>
                <a:cs typeface="Garet"/>
                <a:sym typeface="Garet"/>
              </a:rPr>
              <a:t>Ensure Secure Data Processing: Implement homomorphic encryption to allow data classification and analysis without decrypting sensitive information. </a:t>
            </a:r>
          </a:p>
        </p:txBody>
      </p:sp>
      <p:sp>
        <p:nvSpPr>
          <p:cNvPr id="16" name="TextBox 16"/>
          <p:cNvSpPr txBox="1"/>
          <p:nvPr/>
        </p:nvSpPr>
        <p:spPr>
          <a:xfrm>
            <a:off x="883648" y="4062864"/>
            <a:ext cx="15163413" cy="666750"/>
          </a:xfrm>
          <a:prstGeom prst="rect">
            <a:avLst/>
          </a:prstGeom>
        </p:spPr>
        <p:txBody>
          <a:bodyPr lIns="0" tIns="0" rIns="0" bIns="0" rtlCol="0" anchor="t">
            <a:spAutoFit/>
          </a:bodyPr>
          <a:lstStyle/>
          <a:p>
            <a:pPr marL="502920" lvl="2" indent="-167640" algn="ctr">
              <a:lnSpc>
                <a:spcPts val="2640"/>
              </a:lnSpc>
              <a:buFont typeface="Arial"/>
              <a:buChar char="⚬"/>
            </a:pPr>
            <a:r>
              <a:rPr lang="en-US" sz="2200">
                <a:solidFill>
                  <a:srgbClr val="000000"/>
                </a:solidFill>
                <a:latin typeface="Garet"/>
                <a:ea typeface="Garet"/>
                <a:cs typeface="Garet"/>
                <a:sym typeface="Garet"/>
              </a:rPr>
              <a:t>Prioritize Threat Responses: Utilize machine learning to create an attention-seeking mode that assigns risk scores to suspicious activities, enabling efficient threat prioritization.</a:t>
            </a:r>
          </a:p>
        </p:txBody>
      </p:sp>
      <p:sp>
        <p:nvSpPr>
          <p:cNvPr id="17" name="TextBox 17"/>
          <p:cNvSpPr txBox="1"/>
          <p:nvPr/>
        </p:nvSpPr>
        <p:spPr>
          <a:xfrm>
            <a:off x="883648" y="6009569"/>
            <a:ext cx="15163413" cy="666750"/>
          </a:xfrm>
          <a:prstGeom prst="rect">
            <a:avLst/>
          </a:prstGeom>
        </p:spPr>
        <p:txBody>
          <a:bodyPr lIns="0" tIns="0" rIns="0" bIns="0" rtlCol="0" anchor="t">
            <a:spAutoFit/>
          </a:bodyPr>
          <a:lstStyle/>
          <a:p>
            <a:pPr marL="502920" lvl="2" indent="-167640" algn="ctr">
              <a:lnSpc>
                <a:spcPts val="2640"/>
              </a:lnSpc>
              <a:buFont typeface="Arial"/>
              <a:buChar char="⚬"/>
            </a:pPr>
            <a:r>
              <a:rPr lang="en-US" sz="2200">
                <a:solidFill>
                  <a:srgbClr val="000000"/>
                </a:solidFill>
                <a:latin typeface="Garet"/>
                <a:ea typeface="Garet"/>
                <a:cs typeface="Garet"/>
                <a:sym typeface="Garet"/>
              </a:rPr>
              <a:t>Prevent Unauthorized Access: Develop mechanisms to detect anonymity login &amp; URL blocking and malicious URLs, enhancing endpoint security.</a:t>
            </a:r>
          </a:p>
        </p:txBody>
      </p:sp>
      <p:sp>
        <p:nvSpPr>
          <p:cNvPr id="18" name="TextBox 18"/>
          <p:cNvSpPr txBox="1"/>
          <p:nvPr/>
        </p:nvSpPr>
        <p:spPr>
          <a:xfrm>
            <a:off x="883648" y="7955290"/>
            <a:ext cx="15163413" cy="666750"/>
          </a:xfrm>
          <a:prstGeom prst="rect">
            <a:avLst/>
          </a:prstGeom>
        </p:spPr>
        <p:txBody>
          <a:bodyPr lIns="0" tIns="0" rIns="0" bIns="0" rtlCol="0" anchor="t">
            <a:spAutoFit/>
          </a:bodyPr>
          <a:lstStyle/>
          <a:p>
            <a:pPr marL="502920" lvl="2" indent="-167640" algn="ctr">
              <a:lnSpc>
                <a:spcPts val="2640"/>
              </a:lnSpc>
              <a:buFont typeface="Arial"/>
              <a:buChar char="⚬"/>
            </a:pPr>
            <a:r>
              <a:rPr lang="en-US" sz="2200">
                <a:solidFill>
                  <a:srgbClr val="000000"/>
                </a:solidFill>
                <a:latin typeface="Garet"/>
                <a:ea typeface="Garet"/>
                <a:cs typeface="Garet"/>
                <a:sym typeface="Garet"/>
              </a:rPr>
              <a:t>Detect Covert Data Leaks: Integrate a steganographic detection module to identify hidden data within files and prevent data exfiltration.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sp>
        <p:nvSpPr>
          <p:cNvPr id="4" name="Freeform 4"/>
          <p:cNvSpPr/>
          <p:nvPr/>
        </p:nvSpPr>
        <p:spPr>
          <a:xfrm>
            <a:off x="-4871933" y="-2900923"/>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2877" y="250422"/>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50338"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0" y="0"/>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4340269" y="2018564"/>
            <a:ext cx="7995497" cy="6640096"/>
          </a:xfrm>
          <a:custGeom>
            <a:avLst/>
            <a:gdLst/>
            <a:ahLst/>
            <a:cxnLst/>
            <a:rect l="l" t="t" r="r" b="b"/>
            <a:pathLst>
              <a:path w="7995497" h="6640096">
                <a:moveTo>
                  <a:pt x="0" y="0"/>
                </a:moveTo>
                <a:lnTo>
                  <a:pt x="7995497" y="0"/>
                </a:lnTo>
                <a:lnTo>
                  <a:pt x="7995497" y="6640096"/>
                </a:lnTo>
                <a:lnTo>
                  <a:pt x="0" y="6640096"/>
                </a:lnTo>
                <a:lnTo>
                  <a:pt x="0" y="0"/>
                </a:lnTo>
                <a:close/>
              </a:path>
            </a:pathLst>
          </a:custGeom>
          <a:blipFill>
            <a:blip r:embed="rId11"/>
            <a:stretch>
              <a:fillRect/>
            </a:stretch>
          </a:blipFill>
        </p:spPr>
      </p:sp>
      <p:sp>
        <p:nvSpPr>
          <p:cNvPr id="12" name="TextBox 12"/>
          <p:cNvSpPr txBox="1"/>
          <p:nvPr/>
        </p:nvSpPr>
        <p:spPr>
          <a:xfrm>
            <a:off x="5952235" y="429324"/>
            <a:ext cx="6383531"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CODE</a:t>
            </a:r>
          </a:p>
        </p:txBody>
      </p:sp>
      <p:sp>
        <p:nvSpPr>
          <p:cNvPr id="13" name="TextBox 13"/>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IT21184758 |  24-25J-003</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sp>
        <p:nvSpPr>
          <p:cNvPr id="7" name="Freeform 7"/>
          <p:cNvSpPr/>
          <p:nvPr/>
        </p:nvSpPr>
        <p:spPr>
          <a:xfrm>
            <a:off x="5526538" y="1740621"/>
            <a:ext cx="6861861" cy="7293279"/>
          </a:xfrm>
          <a:custGeom>
            <a:avLst/>
            <a:gdLst/>
            <a:ahLst/>
            <a:cxnLst/>
            <a:rect l="l" t="t" r="r" b="b"/>
            <a:pathLst>
              <a:path w="6861861" h="7293279">
                <a:moveTo>
                  <a:pt x="0" y="0"/>
                </a:moveTo>
                <a:lnTo>
                  <a:pt x="6861861" y="0"/>
                </a:lnTo>
                <a:lnTo>
                  <a:pt x="6861861" y="7293279"/>
                </a:lnTo>
                <a:lnTo>
                  <a:pt x="0" y="7293279"/>
                </a:lnTo>
                <a:lnTo>
                  <a:pt x="0" y="0"/>
                </a:lnTo>
                <a:close/>
              </a:path>
            </a:pathLst>
          </a:custGeom>
          <a:blipFill>
            <a:blip r:embed="rId9"/>
            <a:stretch>
              <a:fillRect t="-178" b="-178"/>
            </a:stretch>
          </a:blipFill>
        </p:spPr>
      </p:sp>
      <p:sp>
        <p:nvSpPr>
          <p:cNvPr id="8" name="TextBox 8"/>
          <p:cNvSpPr txBox="1"/>
          <p:nvPr/>
        </p:nvSpPr>
        <p:spPr>
          <a:xfrm>
            <a:off x="1028700" y="219854"/>
            <a:ext cx="6383531"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OUTCOME</a:t>
            </a:r>
          </a:p>
        </p:txBody>
      </p:sp>
      <p:sp>
        <p:nvSpPr>
          <p:cNvPr id="9" name="TextBox 9"/>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IT21184758 |  24-25J-003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88616" y="6047901"/>
            <a:ext cx="7710769" cy="38100"/>
            <a:chOff x="0" y="0"/>
            <a:chExt cx="10281025" cy="50800"/>
          </a:xfrm>
        </p:grpSpPr>
        <p:sp>
          <p:nvSpPr>
            <p:cNvPr id="3" name="Freeform 3"/>
            <p:cNvSpPr/>
            <p:nvPr/>
          </p:nvSpPr>
          <p:spPr>
            <a:xfrm>
              <a:off x="25400" y="0"/>
              <a:ext cx="10230231" cy="50800"/>
            </a:xfrm>
            <a:custGeom>
              <a:avLst/>
              <a:gdLst/>
              <a:ahLst/>
              <a:cxnLst/>
              <a:rect l="l" t="t" r="r" b="b"/>
              <a:pathLst>
                <a:path w="10230231" h="50800">
                  <a:moveTo>
                    <a:pt x="0" y="0"/>
                  </a:moveTo>
                  <a:lnTo>
                    <a:pt x="10230231" y="0"/>
                  </a:lnTo>
                  <a:lnTo>
                    <a:pt x="10230231" y="50800"/>
                  </a:lnTo>
                  <a:lnTo>
                    <a:pt x="0" y="50800"/>
                  </a:lnTo>
                  <a:close/>
                </a:path>
              </a:pathLst>
            </a:custGeom>
            <a:solidFill>
              <a:srgbClr val="000000"/>
            </a:solidFill>
          </p:spPr>
        </p:sp>
      </p:grpSp>
      <p:sp>
        <p:nvSpPr>
          <p:cNvPr id="4" name="TextBox 4"/>
          <p:cNvSpPr txBox="1"/>
          <p:nvPr/>
        </p:nvSpPr>
        <p:spPr>
          <a:xfrm>
            <a:off x="7838756" y="4735459"/>
            <a:ext cx="2610488" cy="1084453"/>
          </a:xfrm>
          <a:prstGeom prst="rect">
            <a:avLst/>
          </a:prstGeom>
        </p:spPr>
        <p:txBody>
          <a:bodyPr lIns="0" tIns="0" rIns="0" bIns="0" rtlCol="0" anchor="t">
            <a:spAutoFit/>
          </a:bodyPr>
          <a:lstStyle/>
          <a:p>
            <a:pPr algn="l">
              <a:lnSpc>
                <a:spcPts val="7614"/>
              </a:lnSpc>
            </a:pPr>
            <a:r>
              <a:rPr lang="en-US" sz="6398" b="1">
                <a:solidFill>
                  <a:srgbClr val="000000"/>
                </a:solidFill>
                <a:latin typeface="Poppins Bold"/>
                <a:ea typeface="Poppins Bold"/>
                <a:cs typeface="Poppins Bold"/>
                <a:sym typeface="Poppins Bold"/>
              </a:rPr>
              <a:t>DEMO</a:t>
            </a:r>
          </a:p>
        </p:txBody>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2"/>
              <a:stretch>
                <a:fillRect t="-255" b="-260"/>
              </a:stretch>
            </a:blipFill>
          </p:spPr>
        </p:sp>
      </p:grpSp>
      <p:sp>
        <p:nvSpPr>
          <p:cNvPr id="7" name="TextBox 7"/>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IT21184758 |  24-25J-003</a:t>
            </a:r>
          </a:p>
        </p:txBody>
      </p:sp>
      <p:sp>
        <p:nvSpPr>
          <p:cNvPr id="8" name="Freeform 8"/>
          <p:cNvSpPr/>
          <p:nvPr/>
        </p:nvSpPr>
        <p:spPr>
          <a:xfrm>
            <a:off x="-3067113" y="-179028"/>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721430" y="701820"/>
            <a:ext cx="3114134" cy="2724867"/>
          </a:xfrm>
          <a:custGeom>
            <a:avLst/>
            <a:gdLst/>
            <a:ahLst/>
            <a:cxnLst/>
            <a:rect l="l" t="t" r="r" b="b"/>
            <a:pathLst>
              <a:path w="3114134" h="2724867">
                <a:moveTo>
                  <a:pt x="0" y="0"/>
                </a:moveTo>
                <a:lnTo>
                  <a:pt x="3114134" y="0"/>
                </a:lnTo>
                <a:lnTo>
                  <a:pt x="3114134" y="2724867"/>
                </a:lnTo>
                <a:lnTo>
                  <a:pt x="0" y="27248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721430" y="3347730"/>
            <a:ext cx="3085910" cy="2700171"/>
          </a:xfrm>
          <a:custGeom>
            <a:avLst/>
            <a:gdLst/>
            <a:ahLst/>
            <a:cxnLst/>
            <a:rect l="l" t="t" r="r" b="b"/>
            <a:pathLst>
              <a:path w="3085910" h="2700171">
                <a:moveTo>
                  <a:pt x="0" y="0"/>
                </a:moveTo>
                <a:lnTo>
                  <a:pt x="3085910" y="0"/>
                </a:lnTo>
                <a:lnTo>
                  <a:pt x="3085910" y="2700171"/>
                </a:lnTo>
                <a:lnTo>
                  <a:pt x="0" y="27001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4700696" y="-109596"/>
            <a:ext cx="4041467" cy="3536283"/>
          </a:xfrm>
          <a:custGeom>
            <a:avLst/>
            <a:gdLst/>
            <a:ahLst/>
            <a:cxnLst/>
            <a:rect l="l" t="t" r="r" b="b"/>
            <a:pathLst>
              <a:path w="4041467" h="3536283">
                <a:moveTo>
                  <a:pt x="0" y="0"/>
                </a:moveTo>
                <a:lnTo>
                  <a:pt x="4041468" y="0"/>
                </a:lnTo>
                <a:lnTo>
                  <a:pt x="4041468" y="3536283"/>
                </a:lnTo>
                <a:lnTo>
                  <a:pt x="0" y="35362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844545" y="701820"/>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15255224" y="7980148"/>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2039445" y="71648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Freeform 15"/>
          <p:cNvSpPr/>
          <p:nvPr/>
        </p:nvSpPr>
        <p:spPr>
          <a:xfrm>
            <a:off x="15171344" y="8875662"/>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548" y="9374317"/>
            <a:ext cx="3822125" cy="747945"/>
            <a:chOff x="0" y="0"/>
            <a:chExt cx="5096167" cy="997260"/>
          </a:xfrm>
        </p:grpSpPr>
        <p:sp>
          <p:nvSpPr>
            <p:cNvPr id="6" name="Freeform 6"/>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grpSp>
        <p:nvGrpSpPr>
          <p:cNvPr id="7" name="Group 7"/>
          <p:cNvGrpSpPr/>
          <p:nvPr/>
        </p:nvGrpSpPr>
        <p:grpSpPr>
          <a:xfrm>
            <a:off x="2932981" y="6505056"/>
            <a:ext cx="12422038" cy="2512640"/>
            <a:chOff x="0" y="0"/>
            <a:chExt cx="16562717" cy="3350187"/>
          </a:xfrm>
        </p:grpSpPr>
        <p:sp>
          <p:nvSpPr>
            <p:cNvPr id="8" name="Freeform 8"/>
            <p:cNvSpPr/>
            <p:nvPr/>
          </p:nvSpPr>
          <p:spPr>
            <a:xfrm>
              <a:off x="0" y="0"/>
              <a:ext cx="16562705" cy="3350133"/>
            </a:xfrm>
            <a:custGeom>
              <a:avLst/>
              <a:gdLst/>
              <a:ahLst/>
              <a:cxnLst/>
              <a:rect l="l" t="t" r="r" b="b"/>
              <a:pathLst>
                <a:path w="16562705" h="3350133">
                  <a:moveTo>
                    <a:pt x="0" y="0"/>
                  </a:moveTo>
                  <a:lnTo>
                    <a:pt x="16562705" y="0"/>
                  </a:lnTo>
                  <a:lnTo>
                    <a:pt x="16562705" y="3350133"/>
                  </a:lnTo>
                  <a:lnTo>
                    <a:pt x="0" y="3350133"/>
                  </a:lnTo>
                  <a:lnTo>
                    <a:pt x="0" y="0"/>
                  </a:lnTo>
                  <a:close/>
                </a:path>
              </a:pathLst>
            </a:custGeom>
            <a:blipFill>
              <a:blip r:embed="rId9"/>
              <a:stretch>
                <a:fillRect t="-113709" b="-113711"/>
              </a:stretch>
            </a:blipFill>
          </p:spPr>
        </p:sp>
      </p:grpSp>
      <p:sp>
        <p:nvSpPr>
          <p:cNvPr id="9" name="TextBox 9"/>
          <p:cNvSpPr txBox="1"/>
          <p:nvPr/>
        </p:nvSpPr>
        <p:spPr>
          <a:xfrm>
            <a:off x="7052224" y="99297"/>
            <a:ext cx="4183553" cy="821182"/>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REFERENCES</a:t>
            </a:r>
          </a:p>
        </p:txBody>
      </p:sp>
      <p:sp>
        <p:nvSpPr>
          <p:cNvPr id="10" name="TextBox 10"/>
          <p:cNvSpPr txBox="1"/>
          <p:nvPr/>
        </p:nvSpPr>
        <p:spPr>
          <a:xfrm>
            <a:off x="2045589" y="1587213"/>
            <a:ext cx="14824930" cy="3921252"/>
          </a:xfrm>
          <a:prstGeom prst="rect">
            <a:avLst/>
          </a:prstGeom>
        </p:spPr>
        <p:txBody>
          <a:bodyPr lIns="0" tIns="0" rIns="0" bIns="0" rtlCol="0" anchor="t">
            <a:spAutoFit/>
          </a:bodyPr>
          <a:lstStyle/>
          <a:p>
            <a:pPr marL="453390" lvl="1" indent="-226695" algn="just">
              <a:lnSpc>
                <a:spcPts val="3969"/>
              </a:lnSpc>
              <a:buAutoNum type="arabicPeriod"/>
            </a:pPr>
            <a:r>
              <a:rPr lang="en-US" sz="2100">
                <a:solidFill>
                  <a:srgbClr val="1D1D1F"/>
                </a:solidFill>
                <a:latin typeface="Garet"/>
                <a:ea typeface="Garet"/>
                <a:cs typeface="Garet"/>
                <a:sym typeface="Garet"/>
              </a:rPr>
              <a:t>O. Keskin, N. Gannon, B. Lopez and U. Tatar, "Scoring Cyber Vulnerabilities based on Their Impact on Organizational Goals," 2021 Systems and Information Engineering Design Symposium (SIEDS), Charlottesville, VA, USA, 2021, pp. 1-6, doi: 10.1109/SIEDS52267.2021.9483741.</a:t>
            </a:r>
          </a:p>
          <a:p>
            <a:pPr marL="453390" lvl="1" indent="-226695" algn="just">
              <a:lnSpc>
                <a:spcPts val="3969"/>
              </a:lnSpc>
              <a:buAutoNum type="arabicPeriod"/>
            </a:pPr>
            <a:r>
              <a:rPr lang="en-US" sz="2100">
                <a:solidFill>
                  <a:srgbClr val="1D1D1F"/>
                </a:solidFill>
                <a:latin typeface="Garet"/>
                <a:ea typeface="Garet"/>
                <a:cs typeface="Garet"/>
                <a:sym typeface="Garet"/>
              </a:rPr>
              <a:t>E. Seker and W. Meng, "XVRS: Extended Vulnerability Risk Scoring based on Threat Intelligence," 2023 IEEE International Conference on Metaverse Computing, Networking and Applications (MetaCom), Kyoto, Japan, 2023, pp. 516-523, doi: 10.1109/MetaCom57706.2023.00094.</a:t>
            </a:r>
          </a:p>
          <a:p>
            <a:pPr marL="453390" lvl="1" indent="-226695" algn="just">
              <a:lnSpc>
                <a:spcPts val="3969"/>
              </a:lnSpc>
              <a:buAutoNum type="arabicPeriod"/>
            </a:pPr>
            <a:r>
              <a:rPr lang="en-US" sz="2100">
                <a:solidFill>
                  <a:srgbClr val="1D1D1F"/>
                </a:solidFill>
                <a:latin typeface="Garet"/>
                <a:ea typeface="Garet"/>
                <a:cs typeface="Garet"/>
                <a:sym typeface="Garet"/>
              </a:rPr>
              <a:t>M. Keramati, "New Vulnerability Scoring System for dynamic security evaluation," 2016 8th International Symposium on Telecommunications (IST), Tehran, Iran, 2016, pp. 746-751, doi: 10.1109/ISTEL.2016.7881922.</a:t>
            </a:r>
          </a:p>
        </p:txBody>
      </p:sp>
      <p:sp>
        <p:nvSpPr>
          <p:cNvPr id="11" name="TextBox 11"/>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IT21184758 |  24-25J-003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48" y="9374317"/>
            <a:ext cx="3822125" cy="747945"/>
            <a:chOff x="0" y="0"/>
            <a:chExt cx="5096167" cy="997260"/>
          </a:xfrm>
        </p:grpSpPr>
        <p:sp>
          <p:nvSpPr>
            <p:cNvPr id="3" name="Freeform 3"/>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4"/>
              <a:stretch>
                <a:fillRect t="-255" b="-260"/>
              </a:stretch>
            </a:blipFill>
          </p:spPr>
        </p:sp>
      </p:grpSp>
      <p:sp>
        <p:nvSpPr>
          <p:cNvPr id="4" name="Freeform 4"/>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rcRect/>
          <a:stretch>
            <a:fillRect/>
          </a:stretch>
        </p:blipFill>
        <p:spPr>
          <a:xfrm>
            <a:off x="2143411" y="676652"/>
            <a:ext cx="13716000" cy="8229600"/>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7"/>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90804" y="7823094"/>
            <a:ext cx="2815893" cy="2463906"/>
          </a:xfrm>
          <a:custGeom>
            <a:avLst/>
            <a:gdLst/>
            <a:ahLst/>
            <a:cxnLst/>
            <a:rect l="l" t="t" r="r" b="b"/>
            <a:pathLst>
              <a:path w="2815893" h="2463906">
                <a:moveTo>
                  <a:pt x="0" y="0"/>
                </a:moveTo>
                <a:lnTo>
                  <a:pt x="2815893" y="0"/>
                </a:lnTo>
                <a:lnTo>
                  <a:pt x="2815893" y="2463906"/>
                </a:lnTo>
                <a:lnTo>
                  <a:pt x="0" y="24639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168576" y="2483729"/>
            <a:ext cx="2706112" cy="2367848"/>
          </a:xfrm>
          <a:custGeom>
            <a:avLst/>
            <a:gdLst/>
            <a:ahLst/>
            <a:cxnLst/>
            <a:rect l="l" t="t" r="r" b="b"/>
            <a:pathLst>
              <a:path w="2706112" h="2367848">
                <a:moveTo>
                  <a:pt x="0" y="0"/>
                </a:moveTo>
                <a:lnTo>
                  <a:pt x="2706112" y="0"/>
                </a:lnTo>
                <a:lnTo>
                  <a:pt x="2706112" y="2367848"/>
                </a:lnTo>
                <a:lnTo>
                  <a:pt x="0" y="2367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917526" y="246176"/>
            <a:ext cx="2859427" cy="2501999"/>
          </a:xfrm>
          <a:custGeom>
            <a:avLst/>
            <a:gdLst/>
            <a:ahLst/>
            <a:cxnLst/>
            <a:rect l="l" t="t" r="r" b="b"/>
            <a:pathLst>
              <a:path w="2859427" h="2501999">
                <a:moveTo>
                  <a:pt x="0" y="0"/>
                </a:moveTo>
                <a:lnTo>
                  <a:pt x="2859427" y="0"/>
                </a:lnTo>
                <a:lnTo>
                  <a:pt x="2859427" y="2501999"/>
                </a:lnTo>
                <a:lnTo>
                  <a:pt x="0" y="25019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232442" y="-13931"/>
            <a:ext cx="2854468" cy="2497660"/>
          </a:xfrm>
          <a:custGeom>
            <a:avLst/>
            <a:gdLst/>
            <a:ahLst/>
            <a:cxnLst/>
            <a:rect l="l" t="t" r="r" b="b"/>
            <a:pathLst>
              <a:path w="2854468" h="2497660">
                <a:moveTo>
                  <a:pt x="0" y="0"/>
                </a:moveTo>
                <a:lnTo>
                  <a:pt x="2854468" y="0"/>
                </a:lnTo>
                <a:lnTo>
                  <a:pt x="2854468" y="2497660"/>
                </a:lnTo>
                <a:lnTo>
                  <a:pt x="0" y="24976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258313" y="2748174"/>
            <a:ext cx="2828598" cy="2475023"/>
          </a:xfrm>
          <a:custGeom>
            <a:avLst/>
            <a:gdLst/>
            <a:ahLst/>
            <a:cxnLst/>
            <a:rect l="l" t="t" r="r" b="b"/>
            <a:pathLst>
              <a:path w="2828598" h="2475023">
                <a:moveTo>
                  <a:pt x="0" y="0"/>
                </a:moveTo>
                <a:lnTo>
                  <a:pt x="2828598" y="0"/>
                </a:lnTo>
                <a:lnTo>
                  <a:pt x="2828598" y="2475023"/>
                </a:lnTo>
                <a:lnTo>
                  <a:pt x="0" y="24750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0723652" y="3985686"/>
            <a:ext cx="2815893" cy="2463906"/>
          </a:xfrm>
          <a:custGeom>
            <a:avLst/>
            <a:gdLst/>
            <a:ahLst/>
            <a:cxnLst/>
            <a:rect l="l" t="t" r="r" b="b"/>
            <a:pathLst>
              <a:path w="2815893" h="2463906">
                <a:moveTo>
                  <a:pt x="0" y="0"/>
                </a:moveTo>
                <a:lnTo>
                  <a:pt x="2815893" y="0"/>
                </a:lnTo>
                <a:lnTo>
                  <a:pt x="2815893" y="2463906"/>
                </a:lnTo>
                <a:lnTo>
                  <a:pt x="0" y="24639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578573" y="8244967"/>
            <a:ext cx="3086100" cy="2700338"/>
          </a:xfrm>
          <a:custGeom>
            <a:avLst/>
            <a:gdLst/>
            <a:ahLst/>
            <a:cxnLst/>
            <a:rect l="l" t="t" r="r" b="b"/>
            <a:pathLst>
              <a:path w="3086100" h="2700338">
                <a:moveTo>
                  <a:pt x="0" y="0"/>
                </a:moveTo>
                <a:lnTo>
                  <a:pt x="3086100" y="0"/>
                </a:lnTo>
                <a:lnTo>
                  <a:pt x="3086100" y="2700338"/>
                </a:lnTo>
                <a:lnTo>
                  <a:pt x="0" y="27003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5749834" y="-517853"/>
            <a:ext cx="2837484" cy="2482798"/>
          </a:xfrm>
          <a:custGeom>
            <a:avLst/>
            <a:gdLst/>
            <a:ahLst/>
            <a:cxnLst/>
            <a:rect l="l" t="t" r="r" b="b"/>
            <a:pathLst>
              <a:path w="2837484" h="2482798">
                <a:moveTo>
                  <a:pt x="0" y="0"/>
                </a:moveTo>
                <a:lnTo>
                  <a:pt x="2837484" y="0"/>
                </a:lnTo>
                <a:lnTo>
                  <a:pt x="2837484" y="2482798"/>
                </a:lnTo>
                <a:lnTo>
                  <a:pt x="0" y="24827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3808292" y="5704631"/>
            <a:ext cx="851384" cy="744961"/>
          </a:xfrm>
          <a:custGeom>
            <a:avLst/>
            <a:gdLst/>
            <a:ahLst/>
            <a:cxnLst/>
            <a:rect l="l" t="t" r="r" b="b"/>
            <a:pathLst>
              <a:path w="851384" h="744961">
                <a:moveTo>
                  <a:pt x="0" y="0"/>
                </a:moveTo>
                <a:lnTo>
                  <a:pt x="851384" y="0"/>
                </a:lnTo>
                <a:lnTo>
                  <a:pt x="851384" y="744961"/>
                </a:lnTo>
                <a:lnTo>
                  <a:pt x="0" y="74496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0723652" y="6591141"/>
            <a:ext cx="2815893" cy="2463906"/>
          </a:xfrm>
          <a:custGeom>
            <a:avLst/>
            <a:gdLst/>
            <a:ahLst/>
            <a:cxnLst/>
            <a:rect l="l" t="t" r="r" b="b"/>
            <a:pathLst>
              <a:path w="2815893" h="2463906">
                <a:moveTo>
                  <a:pt x="0" y="0"/>
                </a:moveTo>
                <a:lnTo>
                  <a:pt x="2815893" y="0"/>
                </a:lnTo>
                <a:lnTo>
                  <a:pt x="2815893" y="2463906"/>
                </a:lnTo>
                <a:lnTo>
                  <a:pt x="0" y="246390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TextBox 12"/>
          <p:cNvSpPr txBox="1"/>
          <p:nvPr/>
        </p:nvSpPr>
        <p:spPr>
          <a:xfrm>
            <a:off x="1088858" y="2826629"/>
            <a:ext cx="8284042" cy="4882165"/>
          </a:xfrm>
          <a:prstGeom prst="rect">
            <a:avLst/>
          </a:prstGeom>
        </p:spPr>
        <p:txBody>
          <a:bodyPr lIns="0" tIns="0" rIns="0" bIns="0" rtlCol="0" anchor="t">
            <a:spAutoFit/>
          </a:bodyPr>
          <a:lstStyle/>
          <a:p>
            <a:pPr algn="l">
              <a:lnSpc>
                <a:spcPts val="18723"/>
              </a:lnSpc>
            </a:pPr>
            <a:r>
              <a:rPr lang="en-US" sz="18724" b="1">
                <a:solidFill>
                  <a:srgbClr val="BF794D"/>
                </a:solidFill>
                <a:latin typeface="Poppins Bold"/>
                <a:ea typeface="Poppins Bold"/>
                <a:cs typeface="Poppins Bold"/>
                <a:sym typeface="Poppins Bold"/>
              </a:rPr>
              <a:t>Thank You</a:t>
            </a:r>
          </a:p>
        </p:txBody>
      </p:sp>
      <p:sp>
        <p:nvSpPr>
          <p:cNvPr id="13" name="Freeform 13"/>
          <p:cNvSpPr/>
          <p:nvPr/>
        </p:nvSpPr>
        <p:spPr>
          <a:xfrm>
            <a:off x="13598784" y="3297223"/>
            <a:ext cx="9496910" cy="9051742"/>
          </a:xfrm>
          <a:custGeom>
            <a:avLst/>
            <a:gdLst/>
            <a:ahLst/>
            <a:cxnLst/>
            <a:rect l="l" t="t" r="r" b="b"/>
            <a:pathLst>
              <a:path w="9496910" h="9051742">
                <a:moveTo>
                  <a:pt x="0" y="0"/>
                </a:moveTo>
                <a:lnTo>
                  <a:pt x="9496910" y="0"/>
                </a:lnTo>
                <a:lnTo>
                  <a:pt x="9496910" y="9051742"/>
                </a:lnTo>
                <a:lnTo>
                  <a:pt x="0" y="905174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4" name="Group 14"/>
          <p:cNvGrpSpPr/>
          <p:nvPr/>
        </p:nvGrpSpPr>
        <p:grpSpPr>
          <a:xfrm>
            <a:off x="311557" y="318819"/>
            <a:ext cx="1554601" cy="1419763"/>
            <a:chOff x="0" y="0"/>
            <a:chExt cx="2072801" cy="1893017"/>
          </a:xfrm>
        </p:grpSpPr>
        <p:sp>
          <p:nvSpPr>
            <p:cNvPr id="15" name="Freeform 15"/>
            <p:cNvSpPr/>
            <p:nvPr/>
          </p:nvSpPr>
          <p:spPr>
            <a:xfrm>
              <a:off x="0" y="0"/>
              <a:ext cx="2072767" cy="1893062"/>
            </a:xfrm>
            <a:custGeom>
              <a:avLst/>
              <a:gdLst/>
              <a:ahLst/>
              <a:cxnLst/>
              <a:rect l="l" t="t" r="r" b="b"/>
              <a:pathLst>
                <a:path w="2072767" h="1893062">
                  <a:moveTo>
                    <a:pt x="0" y="0"/>
                  </a:moveTo>
                  <a:lnTo>
                    <a:pt x="2072767" y="0"/>
                  </a:lnTo>
                  <a:lnTo>
                    <a:pt x="2072767" y="1893062"/>
                  </a:lnTo>
                  <a:lnTo>
                    <a:pt x="0" y="1893062"/>
                  </a:lnTo>
                  <a:lnTo>
                    <a:pt x="0" y="0"/>
                  </a:lnTo>
                  <a:close/>
                </a:path>
              </a:pathLst>
            </a:custGeom>
            <a:blipFill>
              <a:blip r:embed="rId24"/>
              <a:stretch>
                <a:fillRect l="-23104" r="-23104"/>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4388" y="-164173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51923" y="-1398002"/>
            <a:ext cx="6103845" cy="5340865"/>
          </a:xfrm>
          <a:custGeom>
            <a:avLst/>
            <a:gdLst/>
            <a:ahLst/>
            <a:cxnLst/>
            <a:rect l="l" t="t" r="r" b="b"/>
            <a:pathLst>
              <a:path w="6103845" h="5340865">
                <a:moveTo>
                  <a:pt x="0" y="0"/>
                </a:moveTo>
                <a:lnTo>
                  <a:pt x="6103845" y="0"/>
                </a:lnTo>
                <a:lnTo>
                  <a:pt x="6103845" y="5340865"/>
                </a:lnTo>
                <a:lnTo>
                  <a:pt x="0" y="5340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277009"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64226" y="689261"/>
            <a:ext cx="1700198" cy="1487673"/>
          </a:xfrm>
          <a:custGeom>
            <a:avLst/>
            <a:gdLst/>
            <a:ahLst/>
            <a:cxnLst/>
            <a:rect l="l" t="t" r="r" b="b"/>
            <a:pathLst>
              <a:path w="1700198" h="1487673">
                <a:moveTo>
                  <a:pt x="0" y="0"/>
                </a:moveTo>
                <a:lnTo>
                  <a:pt x="1700198" y="0"/>
                </a:lnTo>
                <a:lnTo>
                  <a:pt x="1700198" y="1487673"/>
                </a:lnTo>
                <a:lnTo>
                  <a:pt x="0" y="1487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76885"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11866" y="1304307"/>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32548" y="9374317"/>
            <a:ext cx="3822125" cy="747945"/>
            <a:chOff x="0" y="0"/>
            <a:chExt cx="5096167" cy="997260"/>
          </a:xfrm>
        </p:grpSpPr>
        <p:sp>
          <p:nvSpPr>
            <p:cNvPr id="9" name="Freeform 9"/>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8"/>
              <a:stretch>
                <a:fillRect t="-255" b="-260"/>
              </a:stretch>
            </a:blipFill>
          </p:spPr>
        </p:sp>
      </p:grpSp>
      <p:grpSp>
        <p:nvGrpSpPr>
          <p:cNvPr id="10" name="Group 10"/>
          <p:cNvGrpSpPr/>
          <p:nvPr/>
        </p:nvGrpSpPr>
        <p:grpSpPr>
          <a:xfrm>
            <a:off x="4933480" y="1439874"/>
            <a:ext cx="7999065" cy="47625"/>
            <a:chOff x="0" y="0"/>
            <a:chExt cx="10665420" cy="63500"/>
          </a:xfrm>
        </p:grpSpPr>
        <p:sp>
          <p:nvSpPr>
            <p:cNvPr id="11" name="Freeform 11"/>
            <p:cNvSpPr/>
            <p:nvPr/>
          </p:nvSpPr>
          <p:spPr>
            <a:xfrm>
              <a:off x="31750" y="0"/>
              <a:ext cx="10601960" cy="63500"/>
            </a:xfrm>
            <a:custGeom>
              <a:avLst/>
              <a:gdLst/>
              <a:ahLst/>
              <a:cxnLst/>
              <a:rect l="l" t="t" r="r" b="b"/>
              <a:pathLst>
                <a:path w="10601960" h="63500">
                  <a:moveTo>
                    <a:pt x="0" y="0"/>
                  </a:moveTo>
                  <a:lnTo>
                    <a:pt x="10601960" y="0"/>
                  </a:lnTo>
                  <a:lnTo>
                    <a:pt x="10601960" y="63500"/>
                  </a:lnTo>
                  <a:lnTo>
                    <a:pt x="0" y="63500"/>
                  </a:lnTo>
                  <a:close/>
                </a:path>
              </a:pathLst>
            </a:custGeom>
            <a:solidFill>
              <a:srgbClr val="EDA769"/>
            </a:solidFill>
          </p:spPr>
        </p:sp>
      </p:grpSp>
      <p:sp>
        <p:nvSpPr>
          <p:cNvPr id="12" name="AutoShape 12"/>
          <p:cNvSpPr/>
          <p:nvPr/>
        </p:nvSpPr>
        <p:spPr>
          <a:xfrm>
            <a:off x="3703592" y="3677118"/>
            <a:ext cx="0" cy="648891"/>
          </a:xfrm>
          <a:prstGeom prst="line">
            <a:avLst/>
          </a:prstGeom>
          <a:ln w="38100" cap="flat">
            <a:solidFill>
              <a:srgbClr val="000000"/>
            </a:solidFill>
            <a:prstDash val="solid"/>
            <a:headEnd type="none" w="sm" len="sm"/>
            <a:tailEnd type="none" w="sm" len="sm"/>
          </a:ln>
        </p:spPr>
      </p:sp>
      <p:sp>
        <p:nvSpPr>
          <p:cNvPr id="13" name="AutoShape 13"/>
          <p:cNvSpPr/>
          <p:nvPr/>
        </p:nvSpPr>
        <p:spPr>
          <a:xfrm>
            <a:off x="3703592" y="4326009"/>
            <a:ext cx="10646037" cy="0"/>
          </a:xfrm>
          <a:prstGeom prst="line">
            <a:avLst/>
          </a:prstGeom>
          <a:ln w="38100" cap="flat">
            <a:solidFill>
              <a:srgbClr val="000000"/>
            </a:solidFill>
            <a:prstDash val="solid"/>
            <a:headEnd type="none" w="sm" len="sm"/>
            <a:tailEnd type="none" w="sm" len="sm"/>
          </a:ln>
        </p:spPr>
      </p:sp>
      <p:sp>
        <p:nvSpPr>
          <p:cNvPr id="14" name="AutoShape 14"/>
          <p:cNvSpPr/>
          <p:nvPr/>
        </p:nvSpPr>
        <p:spPr>
          <a:xfrm>
            <a:off x="6876285" y="3677118"/>
            <a:ext cx="0" cy="648891"/>
          </a:xfrm>
          <a:prstGeom prst="line">
            <a:avLst/>
          </a:prstGeom>
          <a:ln w="38100" cap="flat">
            <a:solidFill>
              <a:srgbClr val="000000"/>
            </a:solidFill>
            <a:prstDash val="solid"/>
            <a:headEnd type="none" w="sm" len="sm"/>
            <a:tailEnd type="none" w="sm" len="sm"/>
          </a:ln>
        </p:spPr>
      </p:sp>
      <p:sp>
        <p:nvSpPr>
          <p:cNvPr id="15" name="AutoShape 15"/>
          <p:cNvSpPr/>
          <p:nvPr/>
        </p:nvSpPr>
        <p:spPr>
          <a:xfrm>
            <a:off x="9929330" y="3677118"/>
            <a:ext cx="0" cy="648891"/>
          </a:xfrm>
          <a:prstGeom prst="line">
            <a:avLst/>
          </a:prstGeom>
          <a:ln w="38100" cap="flat">
            <a:solidFill>
              <a:srgbClr val="000000"/>
            </a:solidFill>
            <a:prstDash val="solid"/>
            <a:headEnd type="none" w="sm" len="sm"/>
            <a:tailEnd type="none" w="sm" len="sm"/>
          </a:ln>
        </p:spPr>
      </p:sp>
      <p:sp>
        <p:nvSpPr>
          <p:cNvPr id="16" name="AutoShape 16"/>
          <p:cNvSpPr/>
          <p:nvPr/>
        </p:nvSpPr>
        <p:spPr>
          <a:xfrm flipV="1">
            <a:off x="14349629" y="3677118"/>
            <a:ext cx="0" cy="648891"/>
          </a:xfrm>
          <a:prstGeom prst="line">
            <a:avLst/>
          </a:prstGeom>
          <a:ln w="38100" cap="flat">
            <a:solidFill>
              <a:srgbClr val="000000"/>
            </a:solidFill>
            <a:prstDash val="solid"/>
            <a:headEnd type="none" w="sm" len="sm"/>
            <a:tailEnd type="arrow" w="med" len="sm"/>
          </a:ln>
        </p:spPr>
      </p:sp>
      <p:sp>
        <p:nvSpPr>
          <p:cNvPr id="17" name="TextBox 17"/>
          <p:cNvSpPr txBox="1"/>
          <p:nvPr/>
        </p:nvSpPr>
        <p:spPr>
          <a:xfrm>
            <a:off x="12983935" y="3261421"/>
            <a:ext cx="2731387" cy="415697"/>
          </a:xfrm>
          <a:prstGeom prst="rect">
            <a:avLst/>
          </a:prstGeom>
        </p:spPr>
        <p:txBody>
          <a:bodyPr lIns="0" tIns="0" rIns="0" bIns="0" rtlCol="0" anchor="t">
            <a:spAutoFit/>
          </a:bodyPr>
          <a:lstStyle/>
          <a:p>
            <a:pPr algn="ctr">
              <a:lnSpc>
                <a:spcPts val="3339"/>
              </a:lnSpc>
              <a:spcBef>
                <a:spcPct val="0"/>
              </a:spcBef>
            </a:pPr>
            <a:r>
              <a:rPr lang="en-US" sz="2385">
                <a:solidFill>
                  <a:srgbClr val="000000"/>
                </a:solidFill>
                <a:latin typeface="Arimo"/>
                <a:ea typeface="Arimo"/>
                <a:cs typeface="Arimo"/>
                <a:sym typeface="Arimo"/>
              </a:rPr>
              <a:t>DLP Tool</a:t>
            </a:r>
          </a:p>
        </p:txBody>
      </p:sp>
      <p:sp>
        <p:nvSpPr>
          <p:cNvPr id="18" name="AutoShape 18"/>
          <p:cNvSpPr/>
          <p:nvPr/>
        </p:nvSpPr>
        <p:spPr>
          <a:xfrm>
            <a:off x="14893180" y="2571575"/>
            <a:ext cx="822142" cy="0"/>
          </a:xfrm>
          <a:prstGeom prst="line">
            <a:avLst/>
          </a:prstGeom>
          <a:ln w="38100" cap="flat">
            <a:solidFill>
              <a:srgbClr val="000000"/>
            </a:solidFill>
            <a:prstDash val="solid"/>
            <a:headEnd type="none" w="sm" len="sm"/>
            <a:tailEnd type="none" w="sm" len="sm"/>
          </a:ln>
        </p:spPr>
      </p:sp>
      <p:sp>
        <p:nvSpPr>
          <p:cNvPr id="19" name="AutoShape 19"/>
          <p:cNvSpPr/>
          <p:nvPr/>
        </p:nvSpPr>
        <p:spPr>
          <a:xfrm>
            <a:off x="15715322" y="2558096"/>
            <a:ext cx="0" cy="2087419"/>
          </a:xfrm>
          <a:prstGeom prst="line">
            <a:avLst/>
          </a:prstGeom>
          <a:ln w="38100" cap="flat">
            <a:solidFill>
              <a:srgbClr val="000000"/>
            </a:solidFill>
            <a:prstDash val="solid"/>
            <a:headEnd type="none" w="sm" len="sm"/>
            <a:tailEnd type="none" w="sm" len="sm"/>
          </a:ln>
        </p:spPr>
      </p:sp>
      <p:sp>
        <p:nvSpPr>
          <p:cNvPr id="20" name="AutoShape 20"/>
          <p:cNvSpPr/>
          <p:nvPr/>
        </p:nvSpPr>
        <p:spPr>
          <a:xfrm>
            <a:off x="10655884" y="4645515"/>
            <a:ext cx="5059438" cy="0"/>
          </a:xfrm>
          <a:prstGeom prst="line">
            <a:avLst/>
          </a:prstGeom>
          <a:ln w="38100" cap="flat">
            <a:solidFill>
              <a:srgbClr val="000000"/>
            </a:solidFill>
            <a:prstDash val="solid"/>
            <a:headEnd type="none" w="sm" len="sm"/>
            <a:tailEnd type="none" w="sm" len="sm"/>
          </a:ln>
        </p:spPr>
      </p:sp>
      <p:sp>
        <p:nvSpPr>
          <p:cNvPr id="21" name="AutoShape 21"/>
          <p:cNvSpPr/>
          <p:nvPr/>
        </p:nvSpPr>
        <p:spPr>
          <a:xfrm>
            <a:off x="10655884" y="4645515"/>
            <a:ext cx="0" cy="852070"/>
          </a:xfrm>
          <a:prstGeom prst="line">
            <a:avLst/>
          </a:prstGeom>
          <a:ln w="38100" cap="flat">
            <a:solidFill>
              <a:srgbClr val="000000"/>
            </a:solidFill>
            <a:prstDash val="solid"/>
            <a:headEnd type="none" w="sm" len="sm"/>
            <a:tailEnd type="triangle" w="lg" len="med"/>
          </a:ln>
        </p:spPr>
      </p:sp>
      <p:sp>
        <p:nvSpPr>
          <p:cNvPr id="22" name="AutoShape 22"/>
          <p:cNvSpPr/>
          <p:nvPr/>
        </p:nvSpPr>
        <p:spPr>
          <a:xfrm flipH="1">
            <a:off x="12983935" y="4645515"/>
            <a:ext cx="0" cy="917215"/>
          </a:xfrm>
          <a:prstGeom prst="line">
            <a:avLst/>
          </a:prstGeom>
          <a:ln w="38100" cap="flat">
            <a:solidFill>
              <a:srgbClr val="000000"/>
            </a:solidFill>
            <a:prstDash val="solid"/>
            <a:headEnd type="none" w="sm" len="sm"/>
            <a:tailEnd type="triangle" w="lg" len="med"/>
          </a:ln>
        </p:spPr>
      </p:sp>
      <p:sp>
        <p:nvSpPr>
          <p:cNvPr id="23" name="AutoShape 23"/>
          <p:cNvSpPr/>
          <p:nvPr/>
        </p:nvSpPr>
        <p:spPr>
          <a:xfrm>
            <a:off x="15715322" y="4645515"/>
            <a:ext cx="0" cy="884642"/>
          </a:xfrm>
          <a:prstGeom prst="line">
            <a:avLst/>
          </a:prstGeom>
          <a:ln w="38100" cap="flat">
            <a:solidFill>
              <a:srgbClr val="000000"/>
            </a:solidFill>
            <a:prstDash val="solid"/>
            <a:headEnd type="none" w="sm" len="sm"/>
            <a:tailEnd type="triangle" w="lg" len="med"/>
          </a:ln>
        </p:spPr>
      </p:sp>
      <p:sp>
        <p:nvSpPr>
          <p:cNvPr id="24" name="AutoShape 24"/>
          <p:cNvSpPr/>
          <p:nvPr/>
        </p:nvSpPr>
        <p:spPr>
          <a:xfrm flipH="1">
            <a:off x="7449926" y="6118193"/>
            <a:ext cx="2730416" cy="0"/>
          </a:xfrm>
          <a:prstGeom prst="line">
            <a:avLst/>
          </a:prstGeom>
          <a:ln w="38100" cap="flat">
            <a:solidFill>
              <a:srgbClr val="000000"/>
            </a:solidFill>
            <a:prstDash val="solid"/>
            <a:headEnd type="none" w="sm" len="sm"/>
            <a:tailEnd type="triangle" w="lg" len="med"/>
          </a:ln>
        </p:spPr>
      </p:sp>
      <p:sp>
        <p:nvSpPr>
          <p:cNvPr id="25" name="AutoShape 25"/>
          <p:cNvSpPr/>
          <p:nvPr/>
        </p:nvSpPr>
        <p:spPr>
          <a:xfrm flipH="1" flipV="1">
            <a:off x="4675801" y="6118193"/>
            <a:ext cx="1843212" cy="0"/>
          </a:xfrm>
          <a:prstGeom prst="line">
            <a:avLst/>
          </a:prstGeom>
          <a:ln w="38100" cap="flat">
            <a:solidFill>
              <a:srgbClr val="000000"/>
            </a:solidFill>
            <a:prstDash val="solid"/>
            <a:headEnd type="none" w="sm" len="sm"/>
            <a:tailEnd type="triangle" w="lg" len="med"/>
          </a:ln>
        </p:spPr>
      </p:sp>
      <p:sp>
        <p:nvSpPr>
          <p:cNvPr id="26" name="AutoShape 26"/>
          <p:cNvSpPr/>
          <p:nvPr/>
        </p:nvSpPr>
        <p:spPr>
          <a:xfrm>
            <a:off x="14893180" y="2571575"/>
            <a:ext cx="2347070" cy="0"/>
          </a:xfrm>
          <a:prstGeom prst="line">
            <a:avLst/>
          </a:prstGeom>
          <a:ln w="38100" cap="flat">
            <a:solidFill>
              <a:srgbClr val="000000"/>
            </a:solidFill>
            <a:prstDash val="solid"/>
            <a:headEnd type="none" w="sm" len="sm"/>
            <a:tailEnd type="none" w="sm" len="sm"/>
          </a:ln>
        </p:spPr>
      </p:sp>
      <p:sp>
        <p:nvSpPr>
          <p:cNvPr id="27" name="AutoShape 27"/>
          <p:cNvSpPr/>
          <p:nvPr/>
        </p:nvSpPr>
        <p:spPr>
          <a:xfrm>
            <a:off x="17240250" y="2558096"/>
            <a:ext cx="0" cy="6317225"/>
          </a:xfrm>
          <a:prstGeom prst="line">
            <a:avLst/>
          </a:prstGeom>
          <a:ln w="38100" cap="flat">
            <a:solidFill>
              <a:srgbClr val="000000"/>
            </a:solidFill>
            <a:prstDash val="solid"/>
            <a:headEnd type="none" w="sm" len="sm"/>
            <a:tailEnd type="none" w="sm" len="sm"/>
          </a:ln>
        </p:spPr>
      </p:sp>
      <p:sp>
        <p:nvSpPr>
          <p:cNvPr id="28" name="AutoShape 28"/>
          <p:cNvSpPr/>
          <p:nvPr/>
        </p:nvSpPr>
        <p:spPr>
          <a:xfrm flipH="1">
            <a:off x="2863935" y="8875321"/>
            <a:ext cx="14376315" cy="0"/>
          </a:xfrm>
          <a:prstGeom prst="line">
            <a:avLst/>
          </a:prstGeom>
          <a:ln w="38100" cap="flat">
            <a:solidFill>
              <a:srgbClr val="000000"/>
            </a:solidFill>
            <a:prstDash val="solid"/>
            <a:headEnd type="none" w="sm" len="sm"/>
            <a:tailEnd type="triangle" w="lg" len="med"/>
          </a:ln>
        </p:spPr>
      </p:sp>
      <p:sp>
        <p:nvSpPr>
          <p:cNvPr id="29" name="Freeform 29"/>
          <p:cNvSpPr/>
          <p:nvPr/>
        </p:nvSpPr>
        <p:spPr>
          <a:xfrm>
            <a:off x="2469672" y="2071848"/>
            <a:ext cx="2023222" cy="998900"/>
          </a:xfrm>
          <a:custGeom>
            <a:avLst/>
            <a:gdLst/>
            <a:ahLst/>
            <a:cxnLst/>
            <a:rect l="l" t="t" r="r" b="b"/>
            <a:pathLst>
              <a:path w="2023222" h="998900">
                <a:moveTo>
                  <a:pt x="0" y="0"/>
                </a:moveTo>
                <a:lnTo>
                  <a:pt x="2023222" y="0"/>
                </a:lnTo>
                <a:lnTo>
                  <a:pt x="2023222" y="998900"/>
                </a:lnTo>
                <a:lnTo>
                  <a:pt x="0" y="998900"/>
                </a:lnTo>
                <a:lnTo>
                  <a:pt x="0" y="0"/>
                </a:lnTo>
                <a:close/>
              </a:path>
            </a:pathLst>
          </a:custGeom>
          <a:blipFill>
            <a:blip r:embed="rId9"/>
            <a:stretch>
              <a:fillRect l="-4705" r="-4705"/>
            </a:stretch>
          </a:blipFill>
        </p:spPr>
      </p:sp>
      <p:sp>
        <p:nvSpPr>
          <p:cNvPr id="30" name="Freeform 30"/>
          <p:cNvSpPr/>
          <p:nvPr/>
        </p:nvSpPr>
        <p:spPr>
          <a:xfrm>
            <a:off x="6519013" y="1929269"/>
            <a:ext cx="661748" cy="1323495"/>
          </a:xfrm>
          <a:custGeom>
            <a:avLst/>
            <a:gdLst/>
            <a:ahLst/>
            <a:cxnLst/>
            <a:rect l="l" t="t" r="r" b="b"/>
            <a:pathLst>
              <a:path w="661748" h="1323495">
                <a:moveTo>
                  <a:pt x="0" y="0"/>
                </a:moveTo>
                <a:lnTo>
                  <a:pt x="661748" y="0"/>
                </a:lnTo>
                <a:lnTo>
                  <a:pt x="661748" y="1323495"/>
                </a:lnTo>
                <a:lnTo>
                  <a:pt x="0" y="13234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Freeform 31"/>
          <p:cNvSpPr/>
          <p:nvPr/>
        </p:nvSpPr>
        <p:spPr>
          <a:xfrm>
            <a:off x="9336693" y="2016900"/>
            <a:ext cx="1185274" cy="1148234"/>
          </a:xfrm>
          <a:custGeom>
            <a:avLst/>
            <a:gdLst/>
            <a:ahLst/>
            <a:cxnLst/>
            <a:rect l="l" t="t" r="r" b="b"/>
            <a:pathLst>
              <a:path w="1185274" h="1148234">
                <a:moveTo>
                  <a:pt x="0" y="0"/>
                </a:moveTo>
                <a:lnTo>
                  <a:pt x="1185274" y="0"/>
                </a:lnTo>
                <a:lnTo>
                  <a:pt x="1185274" y="1148234"/>
                </a:lnTo>
                <a:lnTo>
                  <a:pt x="0" y="1148234"/>
                </a:lnTo>
                <a:lnTo>
                  <a:pt x="0" y="0"/>
                </a:lnTo>
                <a:close/>
              </a:path>
            </a:pathLst>
          </a:custGeom>
          <a:blipFill>
            <a:blip r:embed="rId12"/>
            <a:stretch>
              <a:fillRect/>
            </a:stretch>
          </a:blipFill>
        </p:spPr>
      </p:sp>
      <p:sp>
        <p:nvSpPr>
          <p:cNvPr id="32" name="Freeform 32"/>
          <p:cNvSpPr/>
          <p:nvPr/>
        </p:nvSpPr>
        <p:spPr>
          <a:xfrm>
            <a:off x="13589855" y="1857402"/>
            <a:ext cx="1336513" cy="1467230"/>
          </a:xfrm>
          <a:custGeom>
            <a:avLst/>
            <a:gdLst/>
            <a:ahLst/>
            <a:cxnLst/>
            <a:rect l="l" t="t" r="r" b="b"/>
            <a:pathLst>
              <a:path w="1336513" h="1467230">
                <a:moveTo>
                  <a:pt x="0" y="0"/>
                </a:moveTo>
                <a:lnTo>
                  <a:pt x="1336513" y="0"/>
                </a:lnTo>
                <a:lnTo>
                  <a:pt x="1336513" y="1467230"/>
                </a:lnTo>
                <a:lnTo>
                  <a:pt x="0" y="14672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33" name="Group 33"/>
          <p:cNvGrpSpPr>
            <a:grpSpLocks noChangeAspect="1"/>
          </p:cNvGrpSpPr>
          <p:nvPr/>
        </p:nvGrpSpPr>
        <p:grpSpPr>
          <a:xfrm>
            <a:off x="14958319" y="5653512"/>
            <a:ext cx="1514006" cy="1142145"/>
            <a:chOff x="0" y="0"/>
            <a:chExt cx="8759190" cy="6607810"/>
          </a:xfrm>
        </p:grpSpPr>
        <p:sp>
          <p:nvSpPr>
            <p:cNvPr id="34" name="Freeform 34"/>
            <p:cNvSpPr/>
            <p:nvPr/>
          </p:nvSpPr>
          <p:spPr>
            <a:xfrm>
              <a:off x="0" y="0"/>
              <a:ext cx="8759190" cy="6607810"/>
            </a:xfrm>
            <a:custGeom>
              <a:avLst/>
              <a:gdLst/>
              <a:ahLst/>
              <a:cxnLst/>
              <a:rect l="l" t="t" r="r" b="b"/>
              <a:pathLst>
                <a:path w="8759190" h="6607810">
                  <a:moveTo>
                    <a:pt x="8759190" y="3449320"/>
                  </a:moveTo>
                  <a:cubicBezTo>
                    <a:pt x="8759190" y="3517900"/>
                    <a:pt x="8703310" y="3573780"/>
                    <a:pt x="8634730" y="3573780"/>
                  </a:cubicBezTo>
                  <a:lnTo>
                    <a:pt x="124460" y="3573780"/>
                  </a:lnTo>
                  <a:cubicBezTo>
                    <a:pt x="55880" y="3573780"/>
                    <a:pt x="0" y="3517900"/>
                    <a:pt x="0" y="3449320"/>
                  </a:cubicBezTo>
                  <a:lnTo>
                    <a:pt x="0" y="124460"/>
                  </a:lnTo>
                  <a:cubicBezTo>
                    <a:pt x="0" y="55880"/>
                    <a:pt x="55880" y="0"/>
                    <a:pt x="124460" y="0"/>
                  </a:cubicBezTo>
                  <a:lnTo>
                    <a:pt x="8634730" y="0"/>
                  </a:lnTo>
                  <a:cubicBezTo>
                    <a:pt x="8703310" y="0"/>
                    <a:pt x="8759189" y="55880"/>
                    <a:pt x="8759189" y="124460"/>
                  </a:cubicBezTo>
                  <a:lnTo>
                    <a:pt x="8759189" y="3449320"/>
                  </a:lnTo>
                  <a:close/>
                  <a:moveTo>
                    <a:pt x="2774950" y="6527800"/>
                  </a:moveTo>
                  <a:cubicBezTo>
                    <a:pt x="2774950" y="6572250"/>
                    <a:pt x="2739390" y="6607810"/>
                    <a:pt x="2694940" y="6607810"/>
                  </a:cubicBezTo>
                  <a:lnTo>
                    <a:pt x="80010" y="6607810"/>
                  </a:lnTo>
                  <a:cubicBezTo>
                    <a:pt x="35560" y="6607810"/>
                    <a:pt x="0" y="6572250"/>
                    <a:pt x="0" y="6527800"/>
                  </a:cubicBezTo>
                  <a:lnTo>
                    <a:pt x="0" y="3912870"/>
                  </a:lnTo>
                  <a:cubicBezTo>
                    <a:pt x="0" y="3868420"/>
                    <a:pt x="35560" y="3832860"/>
                    <a:pt x="80010" y="3832860"/>
                  </a:cubicBezTo>
                  <a:lnTo>
                    <a:pt x="2694940" y="3832860"/>
                  </a:lnTo>
                  <a:cubicBezTo>
                    <a:pt x="2739390" y="3832860"/>
                    <a:pt x="2774950" y="3868420"/>
                    <a:pt x="2774950" y="3912870"/>
                  </a:cubicBezTo>
                  <a:lnTo>
                    <a:pt x="2774950" y="6527800"/>
                  </a:lnTo>
                  <a:close/>
                  <a:moveTo>
                    <a:pt x="5767070" y="6527800"/>
                  </a:moveTo>
                  <a:cubicBezTo>
                    <a:pt x="5767070" y="6572250"/>
                    <a:pt x="5731510" y="6607810"/>
                    <a:pt x="5687060" y="6607810"/>
                  </a:cubicBezTo>
                  <a:lnTo>
                    <a:pt x="3072130" y="6607810"/>
                  </a:lnTo>
                  <a:cubicBezTo>
                    <a:pt x="3027680" y="6607810"/>
                    <a:pt x="2992120" y="6572250"/>
                    <a:pt x="2992120" y="6527800"/>
                  </a:cubicBezTo>
                  <a:lnTo>
                    <a:pt x="2992120" y="3912870"/>
                  </a:lnTo>
                  <a:cubicBezTo>
                    <a:pt x="2992120" y="3868420"/>
                    <a:pt x="3027680" y="3832860"/>
                    <a:pt x="3072130" y="3832860"/>
                  </a:cubicBezTo>
                  <a:lnTo>
                    <a:pt x="5687060" y="3832860"/>
                  </a:lnTo>
                  <a:cubicBezTo>
                    <a:pt x="5731510" y="3832860"/>
                    <a:pt x="5767070" y="3868420"/>
                    <a:pt x="5767070" y="3912870"/>
                  </a:cubicBezTo>
                  <a:lnTo>
                    <a:pt x="5767070" y="6527800"/>
                  </a:lnTo>
                  <a:close/>
                  <a:moveTo>
                    <a:pt x="8759190" y="6527800"/>
                  </a:moveTo>
                  <a:cubicBezTo>
                    <a:pt x="8759190" y="6572250"/>
                    <a:pt x="8723630" y="6607810"/>
                    <a:pt x="8679180" y="6607810"/>
                  </a:cubicBezTo>
                  <a:lnTo>
                    <a:pt x="6064250" y="6607810"/>
                  </a:lnTo>
                  <a:cubicBezTo>
                    <a:pt x="6019800" y="6607810"/>
                    <a:pt x="5984240" y="6572250"/>
                    <a:pt x="5984240" y="6527800"/>
                  </a:cubicBezTo>
                  <a:lnTo>
                    <a:pt x="5984240" y="3912870"/>
                  </a:lnTo>
                  <a:cubicBezTo>
                    <a:pt x="5984240" y="3868420"/>
                    <a:pt x="6019800" y="3832860"/>
                    <a:pt x="6064250" y="3832860"/>
                  </a:cubicBezTo>
                  <a:lnTo>
                    <a:pt x="8679180" y="3832860"/>
                  </a:lnTo>
                  <a:cubicBezTo>
                    <a:pt x="8723630" y="3832860"/>
                    <a:pt x="8759190" y="3868420"/>
                    <a:pt x="8759190" y="3912870"/>
                  </a:cubicBezTo>
                  <a:lnTo>
                    <a:pt x="8759190" y="6527800"/>
                  </a:lnTo>
                  <a:close/>
                </a:path>
              </a:pathLst>
            </a:custGeom>
            <a:solidFill>
              <a:srgbClr val="A67C59"/>
            </a:solidFill>
          </p:spPr>
        </p:sp>
        <p:sp>
          <p:nvSpPr>
            <p:cNvPr id="35" name="Freeform 35"/>
            <p:cNvSpPr/>
            <p:nvPr/>
          </p:nvSpPr>
          <p:spPr>
            <a:xfrm>
              <a:off x="176530" y="4008120"/>
              <a:ext cx="2423160" cy="2423160"/>
            </a:xfrm>
            <a:custGeom>
              <a:avLst/>
              <a:gdLst/>
              <a:ahLst/>
              <a:cxnLst/>
              <a:rect l="l" t="t" r="r" b="b"/>
              <a:pathLst>
                <a:path w="2423160" h="2423160">
                  <a:moveTo>
                    <a:pt x="2423160" y="2353310"/>
                  </a:moveTo>
                  <a:cubicBezTo>
                    <a:pt x="2423160" y="2391410"/>
                    <a:pt x="2391410" y="2423160"/>
                    <a:pt x="2353310" y="2423160"/>
                  </a:cubicBezTo>
                  <a:lnTo>
                    <a:pt x="69850" y="2423160"/>
                  </a:lnTo>
                  <a:cubicBezTo>
                    <a:pt x="31750" y="2423160"/>
                    <a:pt x="0" y="2391410"/>
                    <a:pt x="0" y="2353310"/>
                  </a:cubicBezTo>
                  <a:lnTo>
                    <a:pt x="0" y="69850"/>
                  </a:lnTo>
                  <a:cubicBezTo>
                    <a:pt x="0" y="31750"/>
                    <a:pt x="31750" y="0"/>
                    <a:pt x="69850" y="0"/>
                  </a:cubicBezTo>
                  <a:lnTo>
                    <a:pt x="2353310" y="0"/>
                  </a:lnTo>
                  <a:cubicBezTo>
                    <a:pt x="2391410" y="0"/>
                    <a:pt x="2423160" y="31750"/>
                    <a:pt x="2423160" y="69850"/>
                  </a:cubicBezTo>
                  <a:lnTo>
                    <a:pt x="2423160" y="2353310"/>
                  </a:lnTo>
                  <a:close/>
                </a:path>
              </a:pathLst>
            </a:custGeom>
            <a:solidFill>
              <a:srgbClr val="000000">
                <a:alpha val="0"/>
              </a:srgbClr>
            </a:solidFill>
            <a:ln w="12700">
              <a:solidFill>
                <a:srgbClr val="000000"/>
              </a:solidFill>
            </a:ln>
          </p:spPr>
        </p:sp>
        <p:sp>
          <p:nvSpPr>
            <p:cNvPr id="36" name="Freeform 36"/>
            <p:cNvSpPr/>
            <p:nvPr/>
          </p:nvSpPr>
          <p:spPr>
            <a:xfrm>
              <a:off x="175260" y="160020"/>
              <a:ext cx="8407400" cy="3243580"/>
            </a:xfrm>
            <a:custGeom>
              <a:avLst/>
              <a:gdLst/>
              <a:ahLst/>
              <a:cxnLst/>
              <a:rect l="l" t="t" r="r" b="b"/>
              <a:pathLst>
                <a:path w="8407400" h="3243580">
                  <a:moveTo>
                    <a:pt x="8407400" y="3173730"/>
                  </a:moveTo>
                  <a:cubicBezTo>
                    <a:pt x="8407400" y="3211830"/>
                    <a:pt x="8375650" y="3243580"/>
                    <a:pt x="8337550" y="3243580"/>
                  </a:cubicBezTo>
                  <a:lnTo>
                    <a:pt x="69850" y="3243580"/>
                  </a:lnTo>
                  <a:cubicBezTo>
                    <a:pt x="31750" y="3243580"/>
                    <a:pt x="0" y="3211830"/>
                    <a:pt x="0" y="3173730"/>
                  </a:cubicBezTo>
                  <a:lnTo>
                    <a:pt x="0" y="69850"/>
                  </a:lnTo>
                  <a:cubicBezTo>
                    <a:pt x="0" y="31750"/>
                    <a:pt x="31750" y="0"/>
                    <a:pt x="69850" y="0"/>
                  </a:cubicBezTo>
                  <a:lnTo>
                    <a:pt x="8337550" y="0"/>
                  </a:lnTo>
                  <a:cubicBezTo>
                    <a:pt x="8375650" y="0"/>
                    <a:pt x="8407400" y="31750"/>
                    <a:pt x="8407400" y="69850"/>
                  </a:cubicBezTo>
                  <a:lnTo>
                    <a:pt x="8407400" y="3173730"/>
                  </a:lnTo>
                  <a:close/>
                </a:path>
              </a:pathLst>
            </a:custGeom>
            <a:solidFill>
              <a:srgbClr val="000000">
                <a:alpha val="0"/>
              </a:srgbClr>
            </a:solidFill>
            <a:ln w="12700">
              <a:solidFill>
                <a:srgbClr val="000000"/>
              </a:solidFill>
            </a:ln>
          </p:spPr>
        </p:sp>
        <p:sp>
          <p:nvSpPr>
            <p:cNvPr id="37" name="Freeform 37"/>
            <p:cNvSpPr/>
            <p:nvPr/>
          </p:nvSpPr>
          <p:spPr>
            <a:xfrm>
              <a:off x="3168650" y="4008120"/>
              <a:ext cx="2423160" cy="2423160"/>
            </a:xfrm>
            <a:custGeom>
              <a:avLst/>
              <a:gdLst/>
              <a:ahLst/>
              <a:cxnLst/>
              <a:rect l="l" t="t" r="r" b="b"/>
              <a:pathLst>
                <a:path w="2423160" h="2423160">
                  <a:moveTo>
                    <a:pt x="2423160" y="2353310"/>
                  </a:moveTo>
                  <a:cubicBezTo>
                    <a:pt x="2423160" y="2391410"/>
                    <a:pt x="2391410" y="2423160"/>
                    <a:pt x="2353310" y="2423160"/>
                  </a:cubicBezTo>
                  <a:lnTo>
                    <a:pt x="69850" y="2423160"/>
                  </a:lnTo>
                  <a:cubicBezTo>
                    <a:pt x="31750" y="2423160"/>
                    <a:pt x="0" y="2391410"/>
                    <a:pt x="0" y="2353310"/>
                  </a:cubicBezTo>
                  <a:lnTo>
                    <a:pt x="0" y="69850"/>
                  </a:lnTo>
                  <a:cubicBezTo>
                    <a:pt x="0" y="31750"/>
                    <a:pt x="31750" y="0"/>
                    <a:pt x="69850" y="0"/>
                  </a:cubicBezTo>
                  <a:lnTo>
                    <a:pt x="2353310" y="0"/>
                  </a:lnTo>
                  <a:cubicBezTo>
                    <a:pt x="2391410" y="0"/>
                    <a:pt x="2423160" y="31750"/>
                    <a:pt x="2423160" y="69850"/>
                  </a:cubicBezTo>
                  <a:lnTo>
                    <a:pt x="2423160" y="2353310"/>
                  </a:lnTo>
                  <a:close/>
                </a:path>
              </a:pathLst>
            </a:custGeom>
            <a:solidFill>
              <a:srgbClr val="000000">
                <a:alpha val="0"/>
              </a:srgbClr>
            </a:solidFill>
            <a:ln w="12700">
              <a:solidFill>
                <a:srgbClr val="000000"/>
              </a:solidFill>
            </a:ln>
          </p:spPr>
        </p:sp>
        <p:sp>
          <p:nvSpPr>
            <p:cNvPr id="38" name="Freeform 38"/>
            <p:cNvSpPr/>
            <p:nvPr/>
          </p:nvSpPr>
          <p:spPr>
            <a:xfrm>
              <a:off x="6159500" y="4008120"/>
              <a:ext cx="2423160" cy="2423160"/>
            </a:xfrm>
            <a:custGeom>
              <a:avLst/>
              <a:gdLst/>
              <a:ahLst/>
              <a:cxnLst/>
              <a:rect l="l" t="t" r="r" b="b"/>
              <a:pathLst>
                <a:path w="2423160" h="2423160">
                  <a:moveTo>
                    <a:pt x="2423160" y="2353310"/>
                  </a:moveTo>
                  <a:cubicBezTo>
                    <a:pt x="2423160" y="2391410"/>
                    <a:pt x="2391410" y="2423160"/>
                    <a:pt x="2353310" y="2423160"/>
                  </a:cubicBezTo>
                  <a:lnTo>
                    <a:pt x="69850" y="2423160"/>
                  </a:lnTo>
                  <a:cubicBezTo>
                    <a:pt x="31750" y="2423160"/>
                    <a:pt x="0" y="2391410"/>
                    <a:pt x="0" y="2353310"/>
                  </a:cubicBezTo>
                  <a:lnTo>
                    <a:pt x="0" y="69850"/>
                  </a:lnTo>
                  <a:cubicBezTo>
                    <a:pt x="0" y="31750"/>
                    <a:pt x="31750" y="0"/>
                    <a:pt x="69850" y="0"/>
                  </a:cubicBezTo>
                  <a:lnTo>
                    <a:pt x="2353310" y="0"/>
                  </a:lnTo>
                  <a:cubicBezTo>
                    <a:pt x="2391410" y="0"/>
                    <a:pt x="2423160" y="31750"/>
                    <a:pt x="2423160" y="69850"/>
                  </a:cubicBezTo>
                  <a:lnTo>
                    <a:pt x="2423160" y="2353310"/>
                  </a:lnTo>
                  <a:close/>
                </a:path>
              </a:pathLst>
            </a:custGeom>
            <a:solidFill>
              <a:srgbClr val="000000">
                <a:alpha val="0"/>
              </a:srgbClr>
            </a:solidFill>
            <a:ln w="12700">
              <a:solidFill>
                <a:srgbClr val="000000"/>
              </a:solidFill>
            </a:ln>
          </p:spPr>
        </p:sp>
      </p:grpSp>
      <p:sp>
        <p:nvSpPr>
          <p:cNvPr id="39" name="Freeform 39"/>
          <p:cNvSpPr/>
          <p:nvPr/>
        </p:nvSpPr>
        <p:spPr>
          <a:xfrm>
            <a:off x="12225834" y="5689778"/>
            <a:ext cx="1516203" cy="1069612"/>
          </a:xfrm>
          <a:custGeom>
            <a:avLst/>
            <a:gdLst/>
            <a:ahLst/>
            <a:cxnLst/>
            <a:rect l="l" t="t" r="r" b="b"/>
            <a:pathLst>
              <a:path w="1516203" h="1069612">
                <a:moveTo>
                  <a:pt x="0" y="0"/>
                </a:moveTo>
                <a:lnTo>
                  <a:pt x="1516203" y="0"/>
                </a:lnTo>
                <a:lnTo>
                  <a:pt x="1516203" y="1069612"/>
                </a:lnTo>
                <a:lnTo>
                  <a:pt x="0" y="106961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0" name="Freeform 40"/>
          <p:cNvSpPr/>
          <p:nvPr/>
        </p:nvSpPr>
        <p:spPr>
          <a:xfrm>
            <a:off x="10006848" y="5497584"/>
            <a:ext cx="1298072" cy="1298072"/>
          </a:xfrm>
          <a:custGeom>
            <a:avLst/>
            <a:gdLst/>
            <a:ahLst/>
            <a:cxnLst/>
            <a:rect l="l" t="t" r="r" b="b"/>
            <a:pathLst>
              <a:path w="1298072" h="1298072">
                <a:moveTo>
                  <a:pt x="0" y="0"/>
                </a:moveTo>
                <a:lnTo>
                  <a:pt x="1298072" y="0"/>
                </a:lnTo>
                <a:lnTo>
                  <a:pt x="1298072" y="1298072"/>
                </a:lnTo>
                <a:lnTo>
                  <a:pt x="0" y="129807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1" name="TextBox 41"/>
          <p:cNvSpPr txBox="1"/>
          <p:nvPr/>
        </p:nvSpPr>
        <p:spPr>
          <a:xfrm>
            <a:off x="4105663" y="506547"/>
            <a:ext cx="9614520" cy="769441"/>
          </a:xfrm>
          <a:prstGeom prst="rect">
            <a:avLst/>
          </a:prstGeom>
        </p:spPr>
        <p:txBody>
          <a:bodyPr lIns="0" tIns="0" rIns="0" bIns="0" rtlCol="0" anchor="t">
            <a:spAutoFit/>
          </a:bodyPr>
          <a:lstStyle/>
          <a:p>
            <a:pPr algn="ctr">
              <a:lnSpc>
                <a:spcPts val="5999"/>
              </a:lnSpc>
            </a:pPr>
            <a:r>
              <a:rPr lang="en-US" sz="4999" b="1">
                <a:solidFill>
                  <a:srgbClr val="000000"/>
                </a:solidFill>
                <a:latin typeface="Garet Bold"/>
                <a:ea typeface="Garet Bold"/>
                <a:cs typeface="Garet Bold"/>
                <a:sym typeface="Garet Bold"/>
              </a:rPr>
              <a:t>Overall system diagram</a:t>
            </a:r>
          </a:p>
        </p:txBody>
      </p:sp>
      <p:sp>
        <p:nvSpPr>
          <p:cNvPr id="42" name="TextBox 42"/>
          <p:cNvSpPr txBox="1"/>
          <p:nvPr/>
        </p:nvSpPr>
        <p:spPr>
          <a:xfrm>
            <a:off x="2337898" y="3261421"/>
            <a:ext cx="2731387" cy="415697"/>
          </a:xfrm>
          <a:prstGeom prst="rect">
            <a:avLst/>
          </a:prstGeom>
        </p:spPr>
        <p:txBody>
          <a:bodyPr lIns="0" tIns="0" rIns="0" bIns="0" rtlCol="0" anchor="t">
            <a:spAutoFit/>
          </a:bodyPr>
          <a:lstStyle/>
          <a:p>
            <a:pPr algn="ctr">
              <a:lnSpc>
                <a:spcPts val="3339"/>
              </a:lnSpc>
              <a:spcBef>
                <a:spcPct val="0"/>
              </a:spcBef>
            </a:pPr>
            <a:r>
              <a:rPr lang="en-US" sz="2385">
                <a:solidFill>
                  <a:srgbClr val="000000"/>
                </a:solidFill>
                <a:latin typeface="Arimo"/>
                <a:ea typeface="Arimo"/>
                <a:cs typeface="Arimo"/>
                <a:sym typeface="Arimo"/>
              </a:rPr>
              <a:t>End Point Devices</a:t>
            </a:r>
          </a:p>
        </p:txBody>
      </p:sp>
      <p:sp>
        <p:nvSpPr>
          <p:cNvPr id="43" name="TextBox 43"/>
          <p:cNvSpPr txBox="1"/>
          <p:nvPr/>
        </p:nvSpPr>
        <p:spPr>
          <a:xfrm>
            <a:off x="5510592" y="3261421"/>
            <a:ext cx="2731387" cy="415697"/>
          </a:xfrm>
          <a:prstGeom prst="rect">
            <a:avLst/>
          </a:prstGeom>
        </p:spPr>
        <p:txBody>
          <a:bodyPr lIns="0" tIns="0" rIns="0" bIns="0" rtlCol="0" anchor="t">
            <a:spAutoFit/>
          </a:bodyPr>
          <a:lstStyle/>
          <a:p>
            <a:pPr algn="ctr">
              <a:lnSpc>
                <a:spcPts val="3339"/>
              </a:lnSpc>
              <a:spcBef>
                <a:spcPct val="0"/>
              </a:spcBef>
            </a:pPr>
            <a:r>
              <a:rPr lang="en-US" sz="2385">
                <a:solidFill>
                  <a:srgbClr val="000000"/>
                </a:solidFill>
                <a:latin typeface="Arimo"/>
                <a:ea typeface="Arimo"/>
                <a:cs typeface="Arimo"/>
                <a:sym typeface="Arimo"/>
              </a:rPr>
              <a:t>Web Traffic</a:t>
            </a:r>
          </a:p>
        </p:txBody>
      </p:sp>
      <p:sp>
        <p:nvSpPr>
          <p:cNvPr id="44" name="TextBox 44"/>
          <p:cNvSpPr txBox="1"/>
          <p:nvPr/>
        </p:nvSpPr>
        <p:spPr>
          <a:xfrm>
            <a:off x="8563637" y="3261421"/>
            <a:ext cx="2731387" cy="415697"/>
          </a:xfrm>
          <a:prstGeom prst="rect">
            <a:avLst/>
          </a:prstGeom>
        </p:spPr>
        <p:txBody>
          <a:bodyPr lIns="0" tIns="0" rIns="0" bIns="0" rtlCol="0" anchor="t">
            <a:spAutoFit/>
          </a:bodyPr>
          <a:lstStyle/>
          <a:p>
            <a:pPr algn="ctr">
              <a:lnSpc>
                <a:spcPts val="3339"/>
              </a:lnSpc>
              <a:spcBef>
                <a:spcPct val="0"/>
              </a:spcBef>
            </a:pPr>
            <a:r>
              <a:rPr lang="en-US" sz="2385">
                <a:solidFill>
                  <a:srgbClr val="000000"/>
                </a:solidFill>
                <a:latin typeface="Arimo"/>
                <a:ea typeface="Arimo"/>
                <a:cs typeface="Arimo"/>
                <a:sym typeface="Arimo"/>
              </a:rPr>
              <a:t>Email/Documents</a:t>
            </a:r>
          </a:p>
        </p:txBody>
      </p:sp>
      <p:sp>
        <p:nvSpPr>
          <p:cNvPr id="45" name="TextBox 45"/>
          <p:cNvSpPr txBox="1"/>
          <p:nvPr/>
        </p:nvSpPr>
        <p:spPr>
          <a:xfrm>
            <a:off x="9290191" y="6843577"/>
            <a:ext cx="2731387" cy="834797"/>
          </a:xfrm>
          <a:prstGeom prst="rect">
            <a:avLst/>
          </a:prstGeom>
        </p:spPr>
        <p:txBody>
          <a:bodyPr lIns="0" tIns="0" rIns="0" bIns="0" rtlCol="0" anchor="t">
            <a:spAutoFit/>
          </a:bodyPr>
          <a:lstStyle/>
          <a:p>
            <a:pPr algn="ctr">
              <a:lnSpc>
                <a:spcPts val="3339"/>
              </a:lnSpc>
              <a:spcBef>
                <a:spcPct val="0"/>
              </a:spcBef>
            </a:pPr>
            <a:r>
              <a:rPr lang="en-US" sz="2385">
                <a:solidFill>
                  <a:srgbClr val="000000"/>
                </a:solidFill>
                <a:latin typeface="Arimo"/>
                <a:ea typeface="Arimo"/>
                <a:cs typeface="Arimo"/>
                <a:sym typeface="Arimo"/>
              </a:rPr>
              <a:t>Homomorphic encryption</a:t>
            </a:r>
          </a:p>
        </p:txBody>
      </p:sp>
      <p:sp>
        <p:nvSpPr>
          <p:cNvPr id="46" name="TextBox 46"/>
          <p:cNvSpPr txBox="1"/>
          <p:nvPr/>
        </p:nvSpPr>
        <p:spPr>
          <a:xfrm>
            <a:off x="11841337" y="6843577"/>
            <a:ext cx="2731387" cy="1253897"/>
          </a:xfrm>
          <a:prstGeom prst="rect">
            <a:avLst/>
          </a:prstGeom>
        </p:spPr>
        <p:txBody>
          <a:bodyPr lIns="0" tIns="0" rIns="0" bIns="0" rtlCol="0" anchor="t">
            <a:spAutoFit/>
          </a:bodyPr>
          <a:lstStyle/>
          <a:p>
            <a:pPr algn="ctr">
              <a:lnSpc>
                <a:spcPts val="3339"/>
              </a:lnSpc>
              <a:spcBef>
                <a:spcPct val="0"/>
              </a:spcBef>
            </a:pPr>
            <a:r>
              <a:rPr lang="en-US" sz="2385">
                <a:solidFill>
                  <a:srgbClr val="000000"/>
                </a:solidFill>
                <a:latin typeface="Arimo"/>
                <a:ea typeface="Arimo"/>
                <a:cs typeface="Arimo"/>
                <a:sym typeface="Arimo"/>
              </a:rPr>
              <a:t>Anonymity Detection &amp; URL blocking</a:t>
            </a:r>
          </a:p>
        </p:txBody>
      </p:sp>
      <p:sp>
        <p:nvSpPr>
          <p:cNvPr id="47" name="TextBox 47"/>
          <p:cNvSpPr txBox="1"/>
          <p:nvPr/>
        </p:nvSpPr>
        <p:spPr>
          <a:xfrm>
            <a:off x="14349629" y="6843577"/>
            <a:ext cx="2731387" cy="834797"/>
          </a:xfrm>
          <a:prstGeom prst="rect">
            <a:avLst/>
          </a:prstGeom>
        </p:spPr>
        <p:txBody>
          <a:bodyPr lIns="0" tIns="0" rIns="0" bIns="0" rtlCol="0" anchor="t">
            <a:spAutoFit/>
          </a:bodyPr>
          <a:lstStyle/>
          <a:p>
            <a:pPr algn="ctr">
              <a:lnSpc>
                <a:spcPts val="3339"/>
              </a:lnSpc>
              <a:spcBef>
                <a:spcPct val="0"/>
              </a:spcBef>
            </a:pPr>
            <a:r>
              <a:rPr lang="en-US" sz="2385">
                <a:solidFill>
                  <a:srgbClr val="000000"/>
                </a:solidFill>
                <a:latin typeface="Arimo"/>
                <a:ea typeface="Arimo"/>
                <a:cs typeface="Arimo"/>
                <a:sym typeface="Arimo"/>
              </a:rPr>
              <a:t>Steganographic Detection</a:t>
            </a:r>
          </a:p>
        </p:txBody>
      </p:sp>
      <p:sp>
        <p:nvSpPr>
          <p:cNvPr id="48" name="TextBox 48"/>
          <p:cNvSpPr txBox="1"/>
          <p:nvPr/>
        </p:nvSpPr>
        <p:spPr>
          <a:xfrm>
            <a:off x="5618776" y="6872152"/>
            <a:ext cx="2731387" cy="1253897"/>
          </a:xfrm>
          <a:prstGeom prst="rect">
            <a:avLst/>
          </a:prstGeom>
        </p:spPr>
        <p:txBody>
          <a:bodyPr lIns="0" tIns="0" rIns="0" bIns="0" rtlCol="0" anchor="t">
            <a:spAutoFit/>
          </a:bodyPr>
          <a:lstStyle/>
          <a:p>
            <a:pPr algn="ctr">
              <a:lnSpc>
                <a:spcPts val="3339"/>
              </a:lnSpc>
              <a:spcBef>
                <a:spcPct val="0"/>
              </a:spcBef>
            </a:pPr>
            <a:r>
              <a:rPr lang="en-US" sz="2385">
                <a:solidFill>
                  <a:srgbClr val="000000"/>
                </a:solidFill>
                <a:latin typeface="Arimo"/>
                <a:ea typeface="Arimo"/>
                <a:cs typeface="Arimo"/>
                <a:sym typeface="Arimo"/>
              </a:rPr>
              <a:t>Attention-seeking mode with ML scoring</a:t>
            </a:r>
          </a:p>
        </p:txBody>
      </p:sp>
      <p:sp>
        <p:nvSpPr>
          <p:cNvPr id="49" name="TextBox 49"/>
          <p:cNvSpPr txBox="1"/>
          <p:nvPr/>
        </p:nvSpPr>
        <p:spPr>
          <a:xfrm>
            <a:off x="2043610" y="7053127"/>
            <a:ext cx="2731387" cy="415697"/>
          </a:xfrm>
          <a:prstGeom prst="rect">
            <a:avLst/>
          </a:prstGeom>
        </p:spPr>
        <p:txBody>
          <a:bodyPr lIns="0" tIns="0" rIns="0" bIns="0" rtlCol="0" anchor="t">
            <a:spAutoFit/>
          </a:bodyPr>
          <a:lstStyle/>
          <a:p>
            <a:pPr algn="ctr">
              <a:lnSpc>
                <a:spcPts val="3339"/>
              </a:lnSpc>
              <a:spcBef>
                <a:spcPct val="0"/>
              </a:spcBef>
            </a:pPr>
            <a:r>
              <a:rPr lang="en-US" sz="2385">
                <a:solidFill>
                  <a:srgbClr val="000000"/>
                </a:solidFill>
                <a:latin typeface="Arimo"/>
                <a:ea typeface="Arimo"/>
                <a:cs typeface="Arimo"/>
                <a:sym typeface="Arimo"/>
              </a:rPr>
              <a:t>Alerts &amp; Reports</a:t>
            </a:r>
          </a:p>
        </p:txBody>
      </p:sp>
      <p:sp>
        <p:nvSpPr>
          <p:cNvPr id="50" name="TextBox 50"/>
          <p:cNvSpPr txBox="1"/>
          <p:nvPr/>
        </p:nvSpPr>
        <p:spPr>
          <a:xfrm>
            <a:off x="132548" y="8638897"/>
            <a:ext cx="2731387" cy="415697"/>
          </a:xfrm>
          <a:prstGeom prst="rect">
            <a:avLst/>
          </a:prstGeom>
        </p:spPr>
        <p:txBody>
          <a:bodyPr lIns="0" tIns="0" rIns="0" bIns="0" rtlCol="0" anchor="t">
            <a:spAutoFit/>
          </a:bodyPr>
          <a:lstStyle/>
          <a:p>
            <a:pPr algn="ctr">
              <a:lnSpc>
                <a:spcPts val="3339"/>
              </a:lnSpc>
              <a:spcBef>
                <a:spcPct val="0"/>
              </a:spcBef>
            </a:pPr>
            <a:r>
              <a:rPr lang="en-US" sz="2385">
                <a:solidFill>
                  <a:srgbClr val="000000"/>
                </a:solidFill>
                <a:latin typeface="Arimo"/>
                <a:ea typeface="Arimo"/>
                <a:cs typeface="Arimo"/>
                <a:sym typeface="Arimo"/>
              </a:rPr>
              <a:t>Database/Logs</a:t>
            </a:r>
          </a:p>
        </p:txBody>
      </p:sp>
      <p:sp>
        <p:nvSpPr>
          <p:cNvPr id="51" name="AutoShape 51"/>
          <p:cNvSpPr/>
          <p:nvPr/>
        </p:nvSpPr>
        <p:spPr>
          <a:xfrm flipH="1" flipV="1">
            <a:off x="1345191" y="6118193"/>
            <a:ext cx="2069417" cy="9377"/>
          </a:xfrm>
          <a:prstGeom prst="line">
            <a:avLst/>
          </a:prstGeom>
          <a:ln w="38100" cap="flat">
            <a:solidFill>
              <a:srgbClr val="000000"/>
            </a:solidFill>
            <a:prstDash val="solid"/>
            <a:headEnd type="none" w="sm" len="sm"/>
            <a:tailEnd type="none" w="sm" len="sm"/>
          </a:ln>
        </p:spPr>
      </p:sp>
      <p:sp>
        <p:nvSpPr>
          <p:cNvPr id="52" name="AutoShape 52"/>
          <p:cNvSpPr/>
          <p:nvPr/>
        </p:nvSpPr>
        <p:spPr>
          <a:xfrm flipV="1">
            <a:off x="1345191" y="6118193"/>
            <a:ext cx="0" cy="1171357"/>
          </a:xfrm>
          <a:prstGeom prst="line">
            <a:avLst/>
          </a:prstGeom>
          <a:ln w="38100" cap="flat">
            <a:solidFill>
              <a:srgbClr val="000000"/>
            </a:solidFill>
            <a:prstDash val="solid"/>
            <a:headEnd type="arrow" w="med" len="sm"/>
            <a:tailEnd type="none" w="sm" len="sm"/>
          </a:ln>
        </p:spPr>
      </p:sp>
      <p:sp>
        <p:nvSpPr>
          <p:cNvPr id="53" name="Freeform 53"/>
          <p:cNvSpPr/>
          <p:nvPr/>
        </p:nvSpPr>
        <p:spPr>
          <a:xfrm>
            <a:off x="6380882" y="5497584"/>
            <a:ext cx="1069045" cy="1370570"/>
          </a:xfrm>
          <a:custGeom>
            <a:avLst/>
            <a:gdLst/>
            <a:ahLst/>
            <a:cxnLst/>
            <a:rect l="l" t="t" r="r" b="b"/>
            <a:pathLst>
              <a:path w="1069045" h="1370570">
                <a:moveTo>
                  <a:pt x="0" y="0"/>
                </a:moveTo>
                <a:lnTo>
                  <a:pt x="1069044" y="0"/>
                </a:lnTo>
                <a:lnTo>
                  <a:pt x="1069044" y="1370571"/>
                </a:lnTo>
                <a:lnTo>
                  <a:pt x="0" y="13705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54" name="Freeform 54"/>
          <p:cNvSpPr/>
          <p:nvPr/>
        </p:nvSpPr>
        <p:spPr>
          <a:xfrm>
            <a:off x="3309990" y="5497584"/>
            <a:ext cx="1289366" cy="1122920"/>
          </a:xfrm>
          <a:custGeom>
            <a:avLst/>
            <a:gdLst/>
            <a:ahLst/>
            <a:cxnLst/>
            <a:rect l="l" t="t" r="r" b="b"/>
            <a:pathLst>
              <a:path w="1289366" h="1122920">
                <a:moveTo>
                  <a:pt x="0" y="0"/>
                </a:moveTo>
                <a:lnTo>
                  <a:pt x="1289366" y="0"/>
                </a:lnTo>
                <a:lnTo>
                  <a:pt x="1289366" y="1122921"/>
                </a:lnTo>
                <a:lnTo>
                  <a:pt x="0" y="112292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55" name="Freeform 55"/>
          <p:cNvSpPr/>
          <p:nvPr/>
        </p:nvSpPr>
        <p:spPr>
          <a:xfrm>
            <a:off x="664751" y="7289551"/>
            <a:ext cx="1360880" cy="1364518"/>
          </a:xfrm>
          <a:custGeom>
            <a:avLst/>
            <a:gdLst/>
            <a:ahLst/>
            <a:cxnLst/>
            <a:rect l="l" t="t" r="r" b="b"/>
            <a:pathLst>
              <a:path w="1360880" h="1364518">
                <a:moveTo>
                  <a:pt x="0" y="0"/>
                </a:moveTo>
                <a:lnTo>
                  <a:pt x="1360880" y="0"/>
                </a:lnTo>
                <a:lnTo>
                  <a:pt x="1360880" y="1364518"/>
                </a:lnTo>
                <a:lnTo>
                  <a:pt x="0" y="136451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994217" y="-634399"/>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34936" y="802545"/>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657671" y="1740498"/>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132548" y="9374317"/>
            <a:ext cx="3822125" cy="747945"/>
            <a:chOff x="0" y="0"/>
            <a:chExt cx="5096167" cy="997260"/>
          </a:xfrm>
        </p:grpSpPr>
        <p:sp>
          <p:nvSpPr>
            <p:cNvPr id="9" name="Freeform 9"/>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0"/>
              <a:stretch>
                <a:fillRect t="-255" b="-260"/>
              </a:stretch>
            </a:blipFill>
          </p:spPr>
        </p:sp>
      </p:grpSp>
      <p:sp>
        <p:nvSpPr>
          <p:cNvPr id="10" name="TextBox 10"/>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IT21175602 |  24-25J-003</a:t>
            </a:r>
          </a:p>
        </p:txBody>
      </p:sp>
      <p:grpSp>
        <p:nvGrpSpPr>
          <p:cNvPr id="11" name="Group 11"/>
          <p:cNvGrpSpPr/>
          <p:nvPr/>
        </p:nvGrpSpPr>
        <p:grpSpPr>
          <a:xfrm>
            <a:off x="251399" y="194547"/>
            <a:ext cx="1554601" cy="1419763"/>
            <a:chOff x="0" y="0"/>
            <a:chExt cx="2072801" cy="1893017"/>
          </a:xfrm>
        </p:grpSpPr>
        <p:sp>
          <p:nvSpPr>
            <p:cNvPr id="12" name="Freeform 12"/>
            <p:cNvSpPr/>
            <p:nvPr/>
          </p:nvSpPr>
          <p:spPr>
            <a:xfrm>
              <a:off x="0" y="0"/>
              <a:ext cx="2072767" cy="1893062"/>
            </a:xfrm>
            <a:custGeom>
              <a:avLst/>
              <a:gdLst/>
              <a:ahLst/>
              <a:cxnLst/>
              <a:rect l="l" t="t" r="r" b="b"/>
              <a:pathLst>
                <a:path w="2072767" h="1893062">
                  <a:moveTo>
                    <a:pt x="0" y="0"/>
                  </a:moveTo>
                  <a:lnTo>
                    <a:pt x="2072767" y="0"/>
                  </a:lnTo>
                  <a:lnTo>
                    <a:pt x="2072767" y="1893062"/>
                  </a:lnTo>
                  <a:lnTo>
                    <a:pt x="0" y="1893062"/>
                  </a:lnTo>
                  <a:lnTo>
                    <a:pt x="0" y="0"/>
                  </a:lnTo>
                  <a:close/>
                </a:path>
              </a:pathLst>
            </a:custGeom>
            <a:blipFill>
              <a:blip r:embed="rId11"/>
              <a:stretch>
                <a:fillRect l="-23104" r="-23104"/>
              </a:stretch>
            </a:blipFill>
          </p:spPr>
        </p:sp>
      </p:grpSp>
      <p:grpSp>
        <p:nvGrpSpPr>
          <p:cNvPr id="13" name="Group 13"/>
          <p:cNvGrpSpPr/>
          <p:nvPr/>
        </p:nvGrpSpPr>
        <p:grpSpPr>
          <a:xfrm rot="199179">
            <a:off x="13316547" y="1693201"/>
            <a:ext cx="2806086" cy="2806086"/>
            <a:chOff x="0" y="0"/>
            <a:chExt cx="3741448" cy="3741448"/>
          </a:xfrm>
        </p:grpSpPr>
        <p:sp>
          <p:nvSpPr>
            <p:cNvPr id="14" name="Freeform 14"/>
            <p:cNvSpPr/>
            <p:nvPr/>
          </p:nvSpPr>
          <p:spPr>
            <a:xfrm>
              <a:off x="0" y="0"/>
              <a:ext cx="3741420" cy="3741420"/>
            </a:xfrm>
            <a:custGeom>
              <a:avLst/>
              <a:gdLst/>
              <a:ahLst/>
              <a:cxnLst/>
              <a:rect l="l" t="t" r="r" b="b"/>
              <a:pathLst>
                <a:path w="3741420" h="3741420">
                  <a:moveTo>
                    <a:pt x="0" y="0"/>
                  </a:moveTo>
                  <a:lnTo>
                    <a:pt x="3741420" y="0"/>
                  </a:lnTo>
                  <a:lnTo>
                    <a:pt x="3741420" y="3741420"/>
                  </a:lnTo>
                  <a:lnTo>
                    <a:pt x="0" y="3741420"/>
                  </a:lnTo>
                  <a:lnTo>
                    <a:pt x="0" y="0"/>
                  </a:lnTo>
                  <a:close/>
                </a:path>
              </a:pathLst>
            </a:custGeom>
            <a:blipFill>
              <a:blip r:embed="rId12"/>
              <a:stretch>
                <a:fillRect t="-14321" b="-14322"/>
              </a:stretch>
            </a:blipFill>
          </p:spPr>
        </p:sp>
      </p:grpSp>
      <p:sp>
        <p:nvSpPr>
          <p:cNvPr id="15" name="Freeform 15"/>
          <p:cNvSpPr/>
          <p:nvPr/>
        </p:nvSpPr>
        <p:spPr>
          <a:xfrm>
            <a:off x="12749630" y="1285788"/>
            <a:ext cx="3939921" cy="4114800"/>
          </a:xfrm>
          <a:custGeom>
            <a:avLst/>
            <a:gdLst/>
            <a:ahLst/>
            <a:cxnLst/>
            <a:rect l="l" t="t" r="r" b="b"/>
            <a:pathLst>
              <a:path w="3939921" h="4114800">
                <a:moveTo>
                  <a:pt x="0" y="0"/>
                </a:moveTo>
                <a:lnTo>
                  <a:pt x="3939921" y="0"/>
                </a:lnTo>
                <a:lnTo>
                  <a:pt x="3939921"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410" r="-410"/>
            </a:stretch>
          </a:blipFill>
        </p:spPr>
      </p:sp>
      <p:grpSp>
        <p:nvGrpSpPr>
          <p:cNvPr id="16" name="Group 16"/>
          <p:cNvGrpSpPr/>
          <p:nvPr/>
        </p:nvGrpSpPr>
        <p:grpSpPr>
          <a:xfrm>
            <a:off x="1237375" y="8954502"/>
            <a:ext cx="15813251" cy="152400"/>
            <a:chOff x="0" y="0"/>
            <a:chExt cx="21084335" cy="203200"/>
          </a:xfrm>
        </p:grpSpPr>
        <p:sp>
          <p:nvSpPr>
            <p:cNvPr id="17" name="Freeform 17"/>
            <p:cNvSpPr/>
            <p:nvPr/>
          </p:nvSpPr>
          <p:spPr>
            <a:xfrm>
              <a:off x="101600" y="0"/>
              <a:ext cx="20881087" cy="203200"/>
            </a:xfrm>
            <a:custGeom>
              <a:avLst/>
              <a:gdLst/>
              <a:ahLst/>
              <a:cxnLst/>
              <a:rect l="l" t="t" r="r" b="b"/>
              <a:pathLst>
                <a:path w="20881087" h="203200">
                  <a:moveTo>
                    <a:pt x="0" y="0"/>
                  </a:moveTo>
                  <a:lnTo>
                    <a:pt x="20881087" y="0"/>
                  </a:lnTo>
                  <a:lnTo>
                    <a:pt x="20881087" y="203200"/>
                  </a:lnTo>
                  <a:lnTo>
                    <a:pt x="0" y="203200"/>
                  </a:lnTo>
                  <a:close/>
                </a:path>
              </a:pathLst>
            </a:custGeom>
            <a:solidFill>
              <a:srgbClr val="A67C59"/>
            </a:solidFill>
          </p:spPr>
        </p:sp>
      </p:grpSp>
      <p:sp>
        <p:nvSpPr>
          <p:cNvPr id="18" name="TextBox 18"/>
          <p:cNvSpPr txBox="1"/>
          <p:nvPr/>
        </p:nvSpPr>
        <p:spPr>
          <a:xfrm>
            <a:off x="2157859" y="1694906"/>
            <a:ext cx="10663667" cy="1593849"/>
          </a:xfrm>
          <a:prstGeom prst="rect">
            <a:avLst/>
          </a:prstGeom>
        </p:spPr>
        <p:txBody>
          <a:bodyPr lIns="0" tIns="0" rIns="0" bIns="0" rtlCol="0" anchor="t">
            <a:spAutoFit/>
          </a:bodyPr>
          <a:lstStyle/>
          <a:p>
            <a:pPr algn="ctr">
              <a:lnSpc>
                <a:spcPts val="11935"/>
              </a:lnSpc>
            </a:pPr>
            <a:r>
              <a:rPr lang="en-US" sz="8525" b="1">
                <a:solidFill>
                  <a:srgbClr val="000000"/>
                </a:solidFill>
                <a:latin typeface="Canva Sans Bold"/>
                <a:ea typeface="Canva Sans Bold"/>
                <a:cs typeface="Canva Sans Bold"/>
                <a:sym typeface="Canva Sans Bold"/>
              </a:rPr>
              <a:t>Neelaka Nilakshana</a:t>
            </a:r>
          </a:p>
        </p:txBody>
      </p:sp>
      <p:sp>
        <p:nvSpPr>
          <p:cNvPr id="19" name="TextBox 19"/>
          <p:cNvSpPr txBox="1"/>
          <p:nvPr/>
        </p:nvSpPr>
        <p:spPr>
          <a:xfrm>
            <a:off x="2379684" y="3247938"/>
            <a:ext cx="3659237" cy="982345"/>
          </a:xfrm>
          <a:prstGeom prst="rect">
            <a:avLst/>
          </a:prstGeom>
        </p:spPr>
        <p:txBody>
          <a:bodyPr lIns="0" tIns="0" rIns="0" bIns="0" rtlCol="0" anchor="t">
            <a:spAutoFit/>
          </a:bodyPr>
          <a:lstStyle/>
          <a:p>
            <a:pPr algn="ctr">
              <a:lnSpc>
                <a:spcPts val="7278"/>
              </a:lnSpc>
            </a:pPr>
            <a:r>
              <a:rPr lang="en-US" sz="5198" b="1">
                <a:solidFill>
                  <a:srgbClr val="606060"/>
                </a:solidFill>
                <a:latin typeface="Canva Sans Bold"/>
                <a:ea typeface="Canva Sans Bold"/>
                <a:cs typeface="Canva Sans Bold"/>
                <a:sym typeface="Canva Sans Bold"/>
              </a:rPr>
              <a:t>IT21175602</a:t>
            </a:r>
          </a:p>
        </p:txBody>
      </p:sp>
      <p:sp>
        <p:nvSpPr>
          <p:cNvPr id="20" name="TextBox 20"/>
          <p:cNvSpPr txBox="1"/>
          <p:nvPr/>
        </p:nvSpPr>
        <p:spPr>
          <a:xfrm>
            <a:off x="5459562" y="4864319"/>
            <a:ext cx="6427638" cy="982345"/>
          </a:xfrm>
          <a:prstGeom prst="rect">
            <a:avLst/>
          </a:prstGeom>
        </p:spPr>
        <p:txBody>
          <a:bodyPr lIns="0" tIns="0" rIns="0" bIns="0" rtlCol="0" anchor="t">
            <a:spAutoFit/>
          </a:bodyPr>
          <a:lstStyle/>
          <a:p>
            <a:pPr algn="ctr">
              <a:lnSpc>
                <a:spcPts val="7278"/>
              </a:lnSpc>
            </a:pPr>
            <a:r>
              <a:rPr lang="en-US" sz="5198" b="1">
                <a:solidFill>
                  <a:srgbClr val="A67C59"/>
                </a:solidFill>
                <a:latin typeface="Canva Sans Bold"/>
                <a:ea typeface="Canva Sans Bold"/>
                <a:cs typeface="Canva Sans Bold"/>
                <a:sym typeface="Canva Sans Bold"/>
              </a:rPr>
              <a:t>H.A.N Nilakshana</a:t>
            </a:r>
          </a:p>
        </p:txBody>
      </p:sp>
      <p:sp>
        <p:nvSpPr>
          <p:cNvPr id="21" name="TextBox 21"/>
          <p:cNvSpPr txBox="1"/>
          <p:nvPr/>
        </p:nvSpPr>
        <p:spPr>
          <a:xfrm>
            <a:off x="2157859" y="5827614"/>
            <a:ext cx="14531692" cy="647065"/>
          </a:xfrm>
          <a:prstGeom prst="rect">
            <a:avLst/>
          </a:prstGeom>
        </p:spPr>
        <p:txBody>
          <a:bodyPr lIns="0" tIns="0" rIns="0" bIns="0" rtlCol="0" anchor="t">
            <a:spAutoFit/>
          </a:bodyPr>
          <a:lstStyle/>
          <a:p>
            <a:pPr algn="ctr">
              <a:lnSpc>
                <a:spcPts val="4759"/>
              </a:lnSpc>
            </a:pPr>
            <a:r>
              <a:rPr lang="en-US" sz="3399">
                <a:solidFill>
                  <a:srgbClr val="A67C59"/>
                </a:solidFill>
                <a:latin typeface="Canva Sans"/>
                <a:ea typeface="Canva Sans"/>
                <a:cs typeface="Canva Sans"/>
                <a:sym typeface="Canva Sans"/>
              </a:rPr>
              <a:t>BSc (Hons) in information Technology Specializing in cyber security</a:t>
            </a:r>
          </a:p>
        </p:txBody>
      </p:sp>
      <p:sp>
        <p:nvSpPr>
          <p:cNvPr id="22" name="TextBox 22"/>
          <p:cNvSpPr txBox="1"/>
          <p:nvPr/>
        </p:nvSpPr>
        <p:spPr>
          <a:xfrm>
            <a:off x="1237375" y="8217754"/>
            <a:ext cx="15813251" cy="581000"/>
          </a:xfrm>
          <a:prstGeom prst="rect">
            <a:avLst/>
          </a:prstGeom>
        </p:spPr>
        <p:txBody>
          <a:bodyPr lIns="0" tIns="0" rIns="0" bIns="0" rtlCol="0" anchor="t">
            <a:spAutoFit/>
          </a:bodyPr>
          <a:lstStyle/>
          <a:p>
            <a:pPr algn="ctr">
              <a:lnSpc>
                <a:spcPts val="4559"/>
              </a:lnSpc>
            </a:pPr>
            <a:r>
              <a:rPr lang="en-US" sz="3799">
                <a:solidFill>
                  <a:srgbClr val="000000"/>
                </a:solidFill>
                <a:latin typeface="Norwester"/>
                <a:ea typeface="Norwester"/>
                <a:cs typeface="Norwester"/>
                <a:sym typeface="Norwester"/>
              </a:rPr>
              <a:t>Anonymity Detection &amp; URL blocking and browser security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428" y="-1492537"/>
            <a:ext cx="9496910" cy="9051742"/>
          </a:xfrm>
          <a:custGeom>
            <a:avLst/>
            <a:gdLst/>
            <a:ahLst/>
            <a:cxnLst/>
            <a:rect l="l" t="t" r="r" b="b"/>
            <a:pathLst>
              <a:path w="9496910" h="9051742">
                <a:moveTo>
                  <a:pt x="0" y="0"/>
                </a:moveTo>
                <a:lnTo>
                  <a:pt x="9496910" y="0"/>
                </a:lnTo>
                <a:lnTo>
                  <a:pt x="9496910" y="9051742"/>
                </a:lnTo>
                <a:lnTo>
                  <a:pt x="0" y="9051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616045" y="4406801"/>
            <a:ext cx="7343910" cy="6425921"/>
          </a:xfrm>
          <a:custGeom>
            <a:avLst/>
            <a:gdLst/>
            <a:ahLst/>
            <a:cxnLst/>
            <a:rect l="l" t="t" r="r" b="b"/>
            <a:pathLst>
              <a:path w="7343910" h="6425921">
                <a:moveTo>
                  <a:pt x="0" y="0"/>
                </a:moveTo>
                <a:lnTo>
                  <a:pt x="7343910" y="0"/>
                </a:lnTo>
                <a:lnTo>
                  <a:pt x="7343910" y="6425921"/>
                </a:lnTo>
                <a:lnTo>
                  <a:pt x="0" y="64259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4885769" y="6779613"/>
            <a:ext cx="2639518" cy="2309578"/>
          </a:xfrm>
          <a:custGeom>
            <a:avLst/>
            <a:gdLst/>
            <a:ahLst/>
            <a:cxnLst/>
            <a:rect l="l" t="t" r="r" b="b"/>
            <a:pathLst>
              <a:path w="2639518" h="2309578">
                <a:moveTo>
                  <a:pt x="0" y="0"/>
                </a:moveTo>
                <a:lnTo>
                  <a:pt x="2639518" y="0"/>
                </a:lnTo>
                <a:lnTo>
                  <a:pt x="2639518" y="2309578"/>
                </a:lnTo>
                <a:lnTo>
                  <a:pt x="0" y="23095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1645366" y="-126089"/>
            <a:ext cx="2639518" cy="2309578"/>
          </a:xfrm>
          <a:custGeom>
            <a:avLst/>
            <a:gdLst/>
            <a:ahLst/>
            <a:cxnLst/>
            <a:rect l="l" t="t" r="r" b="b"/>
            <a:pathLst>
              <a:path w="2639518" h="2309578">
                <a:moveTo>
                  <a:pt x="0" y="0"/>
                </a:moveTo>
                <a:lnTo>
                  <a:pt x="2639518" y="0"/>
                </a:lnTo>
                <a:lnTo>
                  <a:pt x="2639518" y="2309578"/>
                </a:lnTo>
                <a:lnTo>
                  <a:pt x="0" y="23095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776204" y="7949350"/>
            <a:ext cx="1302675" cy="1139841"/>
          </a:xfrm>
          <a:custGeom>
            <a:avLst/>
            <a:gdLst/>
            <a:ahLst/>
            <a:cxnLst/>
            <a:rect l="l" t="t" r="r" b="b"/>
            <a:pathLst>
              <a:path w="1302675" h="1139841">
                <a:moveTo>
                  <a:pt x="0" y="0"/>
                </a:moveTo>
                <a:lnTo>
                  <a:pt x="1302675" y="0"/>
                </a:lnTo>
                <a:lnTo>
                  <a:pt x="1302675" y="1139841"/>
                </a:lnTo>
                <a:lnTo>
                  <a:pt x="0" y="113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994029" y="229857"/>
            <a:ext cx="1302675" cy="1139841"/>
          </a:xfrm>
          <a:custGeom>
            <a:avLst/>
            <a:gdLst/>
            <a:ahLst/>
            <a:cxnLst/>
            <a:rect l="l" t="t" r="r" b="b"/>
            <a:pathLst>
              <a:path w="1302675" h="1139841">
                <a:moveTo>
                  <a:pt x="0" y="0"/>
                </a:moveTo>
                <a:lnTo>
                  <a:pt x="1302675" y="0"/>
                </a:lnTo>
                <a:lnTo>
                  <a:pt x="1302675" y="1139841"/>
                </a:lnTo>
                <a:lnTo>
                  <a:pt x="0" y="113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132548" y="9374317"/>
            <a:ext cx="3822125" cy="747945"/>
            <a:chOff x="0" y="0"/>
            <a:chExt cx="5096167" cy="997260"/>
          </a:xfrm>
        </p:grpSpPr>
        <p:sp>
          <p:nvSpPr>
            <p:cNvPr id="9" name="Freeform 9"/>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1"/>
              <a:stretch>
                <a:fillRect t="-255" b="-260"/>
              </a:stretch>
            </a:blipFill>
          </p:spPr>
        </p:sp>
      </p:grpSp>
      <p:sp>
        <p:nvSpPr>
          <p:cNvPr id="10" name="TextBox 10"/>
          <p:cNvSpPr txBox="1"/>
          <p:nvPr/>
        </p:nvSpPr>
        <p:spPr>
          <a:xfrm>
            <a:off x="2375851" y="2088239"/>
            <a:ext cx="5224188" cy="916305"/>
          </a:xfrm>
          <a:prstGeom prst="rect">
            <a:avLst/>
          </a:prstGeom>
        </p:spPr>
        <p:txBody>
          <a:bodyPr lIns="0" tIns="0" rIns="0" bIns="0" rtlCol="0" anchor="t">
            <a:spAutoFit/>
          </a:bodyPr>
          <a:lstStyle/>
          <a:p>
            <a:pPr algn="l">
              <a:lnSpc>
                <a:spcPts val="6719"/>
              </a:lnSpc>
            </a:pPr>
            <a:r>
              <a:rPr lang="en-US" sz="4800" b="1" u="sng">
                <a:solidFill>
                  <a:srgbClr val="1D1D1F"/>
                </a:solidFill>
                <a:latin typeface="Raleway Heavy"/>
                <a:ea typeface="Raleway Heavy"/>
                <a:cs typeface="Raleway Heavy"/>
                <a:sym typeface="Raleway Heavy"/>
              </a:rPr>
              <a:t>BACKGROUND</a:t>
            </a:r>
          </a:p>
        </p:txBody>
      </p:sp>
      <p:sp>
        <p:nvSpPr>
          <p:cNvPr id="11" name="TextBox 11"/>
          <p:cNvSpPr txBox="1"/>
          <p:nvPr/>
        </p:nvSpPr>
        <p:spPr>
          <a:xfrm>
            <a:off x="132548" y="3437866"/>
            <a:ext cx="9710794" cy="4933950"/>
          </a:xfrm>
          <a:prstGeom prst="rect">
            <a:avLst/>
          </a:prstGeom>
        </p:spPr>
        <p:txBody>
          <a:bodyPr lIns="0" tIns="0" rIns="0" bIns="0" rtlCol="0" anchor="t">
            <a:spAutoFit/>
          </a:bodyPr>
          <a:lstStyle/>
          <a:p>
            <a:pPr algn="ctr">
              <a:lnSpc>
                <a:spcPts val="2828"/>
              </a:lnSpc>
            </a:pPr>
            <a:r>
              <a:rPr lang="en-US" sz="2357">
                <a:solidFill>
                  <a:srgbClr val="1D1D1F"/>
                </a:solidFill>
                <a:latin typeface="Garet"/>
                <a:ea typeface="Garet"/>
                <a:cs typeface="Garet"/>
                <a:sym typeface="Garet"/>
              </a:rPr>
              <a:t>Cybersecurity threats, such as phishing and unauthorized logins, are growing rapidly. Malicious URLs, often used in phishing attacks, deceive users into revealing sensitive information, while abnormal login behaviors can signal potential security breaches. Traditional detection methods often struggle to keep up with evolving threats. Machine learning has emerged as a powerful tool to identify malicious URLs and detect login anomalies in real-time. Additionally, capturing unauthorized user photos during a breach provides valuable evidence for investigation. This research aims to develop a machine learning model that detects malicious URLs, monitors login anomalies, and captures unauthorized user photos to alert system administrators, improving response times and system security.</a:t>
            </a:r>
          </a:p>
        </p:txBody>
      </p:sp>
      <p:grpSp>
        <p:nvGrpSpPr>
          <p:cNvPr id="12" name="Group 12"/>
          <p:cNvGrpSpPr/>
          <p:nvPr/>
        </p:nvGrpSpPr>
        <p:grpSpPr>
          <a:xfrm>
            <a:off x="10342773" y="1752094"/>
            <a:ext cx="6279874" cy="2654707"/>
            <a:chOff x="0" y="0"/>
            <a:chExt cx="8373165" cy="3539609"/>
          </a:xfrm>
        </p:grpSpPr>
        <p:sp>
          <p:nvSpPr>
            <p:cNvPr id="13" name="Freeform 13"/>
            <p:cNvSpPr/>
            <p:nvPr/>
          </p:nvSpPr>
          <p:spPr>
            <a:xfrm>
              <a:off x="31750" y="31750"/>
              <a:ext cx="8309610" cy="3476117"/>
            </a:xfrm>
            <a:custGeom>
              <a:avLst/>
              <a:gdLst/>
              <a:ahLst/>
              <a:cxnLst/>
              <a:rect l="l" t="t" r="r" b="b"/>
              <a:pathLst>
                <a:path w="8309610" h="3476117">
                  <a:moveTo>
                    <a:pt x="0" y="0"/>
                  </a:moveTo>
                  <a:lnTo>
                    <a:pt x="8309610" y="0"/>
                  </a:lnTo>
                  <a:lnTo>
                    <a:pt x="8309610" y="3476117"/>
                  </a:lnTo>
                  <a:lnTo>
                    <a:pt x="0" y="3476117"/>
                  </a:lnTo>
                  <a:lnTo>
                    <a:pt x="0" y="0"/>
                  </a:lnTo>
                  <a:close/>
                </a:path>
              </a:pathLst>
            </a:custGeom>
            <a:blipFill>
              <a:blip r:embed="rId12"/>
              <a:stretch>
                <a:fillRect t="-17150" b="-17150"/>
              </a:stretch>
            </a:blipFill>
          </p:spPr>
        </p:sp>
        <p:sp>
          <p:nvSpPr>
            <p:cNvPr id="14" name="Freeform 14"/>
            <p:cNvSpPr/>
            <p:nvPr/>
          </p:nvSpPr>
          <p:spPr>
            <a:xfrm>
              <a:off x="0" y="0"/>
              <a:ext cx="8373110" cy="3539617"/>
            </a:xfrm>
            <a:custGeom>
              <a:avLst/>
              <a:gdLst/>
              <a:ahLst/>
              <a:cxnLst/>
              <a:rect l="l" t="t" r="r" b="b"/>
              <a:pathLst>
                <a:path w="8373110" h="3539617">
                  <a:moveTo>
                    <a:pt x="31750" y="0"/>
                  </a:moveTo>
                  <a:lnTo>
                    <a:pt x="8341360" y="0"/>
                  </a:lnTo>
                  <a:cubicBezTo>
                    <a:pt x="8358886" y="0"/>
                    <a:pt x="8373110" y="14224"/>
                    <a:pt x="8373110" y="31750"/>
                  </a:cubicBezTo>
                  <a:lnTo>
                    <a:pt x="8373110" y="3507867"/>
                  </a:lnTo>
                  <a:cubicBezTo>
                    <a:pt x="8373110" y="3525393"/>
                    <a:pt x="8358886" y="3539617"/>
                    <a:pt x="8341360" y="3539617"/>
                  </a:cubicBezTo>
                  <a:lnTo>
                    <a:pt x="31750" y="3539617"/>
                  </a:lnTo>
                  <a:cubicBezTo>
                    <a:pt x="14224" y="3539617"/>
                    <a:pt x="0" y="3525393"/>
                    <a:pt x="0" y="3507867"/>
                  </a:cubicBezTo>
                  <a:lnTo>
                    <a:pt x="0" y="31750"/>
                  </a:lnTo>
                  <a:cubicBezTo>
                    <a:pt x="0" y="14224"/>
                    <a:pt x="14224" y="0"/>
                    <a:pt x="31750" y="0"/>
                  </a:cubicBezTo>
                  <a:moveTo>
                    <a:pt x="31750" y="63500"/>
                  </a:moveTo>
                  <a:lnTo>
                    <a:pt x="31750" y="31750"/>
                  </a:lnTo>
                  <a:lnTo>
                    <a:pt x="63500" y="31750"/>
                  </a:lnTo>
                  <a:lnTo>
                    <a:pt x="63500" y="3507867"/>
                  </a:lnTo>
                  <a:lnTo>
                    <a:pt x="31750" y="3507867"/>
                  </a:lnTo>
                  <a:lnTo>
                    <a:pt x="31750" y="3476117"/>
                  </a:lnTo>
                  <a:lnTo>
                    <a:pt x="8341360" y="3476117"/>
                  </a:lnTo>
                  <a:lnTo>
                    <a:pt x="8341360" y="3507867"/>
                  </a:lnTo>
                  <a:lnTo>
                    <a:pt x="8309610" y="3507867"/>
                  </a:lnTo>
                  <a:lnTo>
                    <a:pt x="8309610" y="31750"/>
                  </a:lnTo>
                  <a:lnTo>
                    <a:pt x="8341360" y="31750"/>
                  </a:lnTo>
                  <a:lnTo>
                    <a:pt x="8341360" y="63500"/>
                  </a:lnTo>
                  <a:lnTo>
                    <a:pt x="31750" y="63500"/>
                  </a:lnTo>
                  <a:close/>
                </a:path>
              </a:pathLst>
            </a:custGeom>
            <a:solidFill>
              <a:srgbClr val="000000"/>
            </a:solidFill>
          </p:spPr>
        </p:sp>
      </p:grpSp>
      <p:grpSp>
        <p:nvGrpSpPr>
          <p:cNvPr id="15" name="Group 15"/>
          <p:cNvGrpSpPr/>
          <p:nvPr/>
        </p:nvGrpSpPr>
        <p:grpSpPr>
          <a:xfrm>
            <a:off x="10323723" y="4555974"/>
            <a:ext cx="6298924" cy="3963297"/>
            <a:chOff x="0" y="0"/>
            <a:chExt cx="8398565" cy="5284396"/>
          </a:xfrm>
        </p:grpSpPr>
        <p:sp>
          <p:nvSpPr>
            <p:cNvPr id="16" name="Freeform 16"/>
            <p:cNvSpPr/>
            <p:nvPr/>
          </p:nvSpPr>
          <p:spPr>
            <a:xfrm>
              <a:off x="44450" y="44450"/>
              <a:ext cx="8309610" cy="5195443"/>
            </a:xfrm>
            <a:custGeom>
              <a:avLst/>
              <a:gdLst/>
              <a:ahLst/>
              <a:cxnLst/>
              <a:rect l="l" t="t" r="r" b="b"/>
              <a:pathLst>
                <a:path w="8309610" h="5195443">
                  <a:moveTo>
                    <a:pt x="0" y="0"/>
                  </a:moveTo>
                  <a:lnTo>
                    <a:pt x="8309610" y="0"/>
                  </a:lnTo>
                  <a:lnTo>
                    <a:pt x="8309610" y="5195443"/>
                  </a:lnTo>
                  <a:lnTo>
                    <a:pt x="0" y="5195443"/>
                  </a:lnTo>
                  <a:lnTo>
                    <a:pt x="0" y="0"/>
                  </a:lnTo>
                  <a:close/>
                </a:path>
              </a:pathLst>
            </a:custGeom>
            <a:blipFill>
              <a:blip r:embed="rId13"/>
              <a:stretch>
                <a:fillRect l="-6844" r="-17541" b="-12854"/>
              </a:stretch>
            </a:blipFill>
          </p:spPr>
        </p:sp>
        <p:sp>
          <p:nvSpPr>
            <p:cNvPr id="17" name="Freeform 17"/>
            <p:cNvSpPr/>
            <p:nvPr/>
          </p:nvSpPr>
          <p:spPr>
            <a:xfrm>
              <a:off x="0" y="0"/>
              <a:ext cx="8398510" cy="5284343"/>
            </a:xfrm>
            <a:custGeom>
              <a:avLst/>
              <a:gdLst/>
              <a:ahLst/>
              <a:cxnLst/>
              <a:rect l="l" t="t" r="r" b="b"/>
              <a:pathLst>
                <a:path w="8398510" h="5284343">
                  <a:moveTo>
                    <a:pt x="44450" y="0"/>
                  </a:moveTo>
                  <a:lnTo>
                    <a:pt x="8354060" y="0"/>
                  </a:lnTo>
                  <a:cubicBezTo>
                    <a:pt x="8378571" y="0"/>
                    <a:pt x="8398510" y="19939"/>
                    <a:pt x="8398510" y="44450"/>
                  </a:cubicBezTo>
                  <a:lnTo>
                    <a:pt x="8398510" y="5239893"/>
                  </a:lnTo>
                  <a:cubicBezTo>
                    <a:pt x="8398510" y="5264404"/>
                    <a:pt x="8378571" y="5284343"/>
                    <a:pt x="8354060" y="5284343"/>
                  </a:cubicBezTo>
                  <a:lnTo>
                    <a:pt x="44450" y="5284343"/>
                  </a:lnTo>
                  <a:cubicBezTo>
                    <a:pt x="19939" y="5284343"/>
                    <a:pt x="0" y="5264404"/>
                    <a:pt x="0" y="5239893"/>
                  </a:cubicBezTo>
                  <a:lnTo>
                    <a:pt x="0" y="44450"/>
                  </a:lnTo>
                  <a:cubicBezTo>
                    <a:pt x="0" y="19939"/>
                    <a:pt x="19939" y="0"/>
                    <a:pt x="44450" y="0"/>
                  </a:cubicBezTo>
                  <a:moveTo>
                    <a:pt x="44450" y="88900"/>
                  </a:moveTo>
                  <a:lnTo>
                    <a:pt x="44450" y="44450"/>
                  </a:lnTo>
                  <a:lnTo>
                    <a:pt x="88900" y="44450"/>
                  </a:lnTo>
                  <a:lnTo>
                    <a:pt x="88900" y="5239893"/>
                  </a:lnTo>
                  <a:lnTo>
                    <a:pt x="44450" y="5239893"/>
                  </a:lnTo>
                  <a:lnTo>
                    <a:pt x="44450" y="5195443"/>
                  </a:lnTo>
                  <a:lnTo>
                    <a:pt x="8354060" y="5195443"/>
                  </a:lnTo>
                  <a:lnTo>
                    <a:pt x="8354060" y="5239893"/>
                  </a:lnTo>
                  <a:lnTo>
                    <a:pt x="8309610" y="5239893"/>
                  </a:lnTo>
                  <a:lnTo>
                    <a:pt x="8309610" y="44450"/>
                  </a:lnTo>
                  <a:lnTo>
                    <a:pt x="8354060" y="44450"/>
                  </a:lnTo>
                  <a:lnTo>
                    <a:pt x="8354060" y="88900"/>
                  </a:lnTo>
                  <a:lnTo>
                    <a:pt x="44450" y="88900"/>
                  </a:lnTo>
                  <a:close/>
                </a:path>
              </a:pathLst>
            </a:custGeom>
            <a:solidFill>
              <a:srgbClr val="000000"/>
            </a:solidFill>
          </p:spPr>
        </p:sp>
      </p:grpSp>
      <p:grpSp>
        <p:nvGrpSpPr>
          <p:cNvPr id="18" name="Group 18"/>
          <p:cNvGrpSpPr/>
          <p:nvPr/>
        </p:nvGrpSpPr>
        <p:grpSpPr>
          <a:xfrm>
            <a:off x="251399" y="194547"/>
            <a:ext cx="1554601" cy="1419763"/>
            <a:chOff x="0" y="0"/>
            <a:chExt cx="2072801" cy="1893017"/>
          </a:xfrm>
        </p:grpSpPr>
        <p:sp>
          <p:nvSpPr>
            <p:cNvPr id="19" name="Freeform 19"/>
            <p:cNvSpPr/>
            <p:nvPr/>
          </p:nvSpPr>
          <p:spPr>
            <a:xfrm>
              <a:off x="0" y="0"/>
              <a:ext cx="2072767" cy="1893062"/>
            </a:xfrm>
            <a:custGeom>
              <a:avLst/>
              <a:gdLst/>
              <a:ahLst/>
              <a:cxnLst/>
              <a:rect l="l" t="t" r="r" b="b"/>
              <a:pathLst>
                <a:path w="2072767" h="1893062">
                  <a:moveTo>
                    <a:pt x="0" y="0"/>
                  </a:moveTo>
                  <a:lnTo>
                    <a:pt x="2072767" y="0"/>
                  </a:lnTo>
                  <a:lnTo>
                    <a:pt x="2072767" y="1893062"/>
                  </a:lnTo>
                  <a:lnTo>
                    <a:pt x="0" y="1893062"/>
                  </a:lnTo>
                  <a:lnTo>
                    <a:pt x="0" y="0"/>
                  </a:lnTo>
                  <a:close/>
                </a:path>
              </a:pathLst>
            </a:custGeom>
            <a:blipFill>
              <a:blip r:embed="rId14"/>
              <a:stretch>
                <a:fillRect l="-23104" r="-23104"/>
              </a:stretch>
            </a:blipFill>
          </p:spPr>
        </p:sp>
      </p:grpSp>
      <p:sp>
        <p:nvSpPr>
          <p:cNvPr id="20" name="TextBox 20"/>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IT21175602 |  24-25J-003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50" y="-240746"/>
            <a:ext cx="18288000" cy="10527746"/>
            <a:chOff x="0" y="0"/>
            <a:chExt cx="24384000" cy="14036995"/>
          </a:xfrm>
        </p:grpSpPr>
        <p:sp>
          <p:nvSpPr>
            <p:cNvPr id="3" name="Freeform 3"/>
            <p:cNvSpPr/>
            <p:nvPr/>
          </p:nvSpPr>
          <p:spPr>
            <a:xfrm>
              <a:off x="0" y="0"/>
              <a:ext cx="24384000" cy="14037056"/>
            </a:xfrm>
            <a:custGeom>
              <a:avLst/>
              <a:gdLst/>
              <a:ahLst/>
              <a:cxnLst/>
              <a:rect l="l" t="t" r="r" b="b"/>
              <a:pathLst>
                <a:path w="24384000" h="14037056">
                  <a:moveTo>
                    <a:pt x="0" y="0"/>
                  </a:moveTo>
                  <a:lnTo>
                    <a:pt x="24384000" y="0"/>
                  </a:lnTo>
                  <a:lnTo>
                    <a:pt x="24384000" y="14037056"/>
                  </a:lnTo>
                  <a:lnTo>
                    <a:pt x="0" y="14037056"/>
                  </a:lnTo>
                  <a:lnTo>
                    <a:pt x="0" y="0"/>
                  </a:lnTo>
                  <a:close/>
                </a:path>
              </a:pathLst>
            </a:custGeom>
            <a:blipFill>
              <a:blip r:embed="rId3"/>
              <a:stretch>
                <a:fillRect t="-7904" b="-7903"/>
              </a:stretch>
            </a:blipFill>
          </p:spPr>
        </p:sp>
      </p:grpSp>
      <p:grpSp>
        <p:nvGrpSpPr>
          <p:cNvPr id="4" name="Group 4"/>
          <p:cNvGrpSpPr/>
          <p:nvPr/>
        </p:nvGrpSpPr>
        <p:grpSpPr>
          <a:xfrm>
            <a:off x="0" y="9374317"/>
            <a:ext cx="18288000" cy="3086100"/>
            <a:chOff x="0" y="0"/>
            <a:chExt cx="4816593" cy="812800"/>
          </a:xfrm>
        </p:grpSpPr>
        <p:sp>
          <p:nvSpPr>
            <p:cNvPr id="5" name="Freeform 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FFFFE"/>
            </a:solidFill>
          </p:spPr>
        </p:sp>
        <p:sp>
          <p:nvSpPr>
            <p:cNvPr id="6" name="TextBox 6"/>
            <p:cNvSpPr txBox="1"/>
            <p:nvPr/>
          </p:nvSpPr>
          <p:spPr>
            <a:xfrm>
              <a:off x="0" y="-57150"/>
              <a:ext cx="4816593" cy="869950"/>
            </a:xfrm>
            <a:prstGeom prst="rect">
              <a:avLst/>
            </a:prstGeom>
          </p:spPr>
          <p:txBody>
            <a:bodyPr lIns="50800" tIns="50800" rIns="50800" bIns="50800" rtlCol="0" anchor="ctr"/>
            <a:lstStyle/>
            <a:p>
              <a:pPr algn="ctr">
                <a:lnSpc>
                  <a:spcPts val="3638"/>
                </a:lnSpc>
              </a:pPr>
              <a:endParaRPr/>
            </a:p>
          </p:txBody>
        </p:sp>
      </p:grpSp>
      <p:sp>
        <p:nvSpPr>
          <p:cNvPr id="7" name="Freeform 7"/>
          <p:cNvSpPr/>
          <p:nvPr/>
        </p:nvSpPr>
        <p:spPr>
          <a:xfrm>
            <a:off x="15736799" y="5958037"/>
            <a:ext cx="5622271" cy="4919487"/>
          </a:xfrm>
          <a:custGeom>
            <a:avLst/>
            <a:gdLst/>
            <a:ahLst/>
            <a:cxnLst/>
            <a:rect l="l" t="t" r="r" b="b"/>
            <a:pathLst>
              <a:path w="5622271" h="4919487">
                <a:moveTo>
                  <a:pt x="0" y="0"/>
                </a:moveTo>
                <a:lnTo>
                  <a:pt x="5622271" y="0"/>
                </a:lnTo>
                <a:lnTo>
                  <a:pt x="5622271" y="4919487"/>
                </a:lnTo>
                <a:lnTo>
                  <a:pt x="0" y="49194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943291" y="7774589"/>
            <a:ext cx="2020733" cy="1768142"/>
          </a:xfrm>
          <a:custGeom>
            <a:avLst/>
            <a:gdLst/>
            <a:ahLst/>
            <a:cxnLst/>
            <a:rect l="l" t="t" r="r" b="b"/>
            <a:pathLst>
              <a:path w="2020733" h="1768142">
                <a:moveTo>
                  <a:pt x="0" y="0"/>
                </a:moveTo>
                <a:lnTo>
                  <a:pt x="2020733" y="0"/>
                </a:lnTo>
                <a:lnTo>
                  <a:pt x="2020733" y="1768142"/>
                </a:lnTo>
                <a:lnTo>
                  <a:pt x="0" y="17681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859411" y="8670103"/>
            <a:ext cx="997288" cy="872627"/>
          </a:xfrm>
          <a:custGeom>
            <a:avLst/>
            <a:gdLst/>
            <a:ahLst/>
            <a:cxnLst/>
            <a:rect l="l" t="t" r="r" b="b"/>
            <a:pathLst>
              <a:path w="997288" h="872627">
                <a:moveTo>
                  <a:pt x="0" y="0"/>
                </a:moveTo>
                <a:lnTo>
                  <a:pt x="997288" y="0"/>
                </a:lnTo>
                <a:lnTo>
                  <a:pt x="997288" y="872627"/>
                </a:lnTo>
                <a:lnTo>
                  <a:pt x="0" y="8726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0" name="Group 10"/>
          <p:cNvGrpSpPr/>
          <p:nvPr/>
        </p:nvGrpSpPr>
        <p:grpSpPr>
          <a:xfrm>
            <a:off x="132548" y="9374317"/>
            <a:ext cx="3822125" cy="747945"/>
            <a:chOff x="0" y="0"/>
            <a:chExt cx="5096167" cy="997260"/>
          </a:xfrm>
        </p:grpSpPr>
        <p:sp>
          <p:nvSpPr>
            <p:cNvPr id="11" name="Freeform 11"/>
            <p:cNvSpPr/>
            <p:nvPr/>
          </p:nvSpPr>
          <p:spPr>
            <a:xfrm>
              <a:off x="0" y="0"/>
              <a:ext cx="5096129" cy="997204"/>
            </a:xfrm>
            <a:custGeom>
              <a:avLst/>
              <a:gdLst/>
              <a:ahLst/>
              <a:cxnLst/>
              <a:rect l="l" t="t" r="r" b="b"/>
              <a:pathLst>
                <a:path w="5096129" h="997204">
                  <a:moveTo>
                    <a:pt x="0" y="0"/>
                  </a:moveTo>
                  <a:lnTo>
                    <a:pt x="5096129" y="0"/>
                  </a:lnTo>
                  <a:lnTo>
                    <a:pt x="5096129" y="997204"/>
                  </a:lnTo>
                  <a:lnTo>
                    <a:pt x="0" y="997204"/>
                  </a:lnTo>
                  <a:lnTo>
                    <a:pt x="0" y="0"/>
                  </a:lnTo>
                  <a:close/>
                </a:path>
              </a:pathLst>
            </a:custGeom>
            <a:blipFill>
              <a:blip r:embed="rId10"/>
              <a:stretch>
                <a:fillRect t="-255" b="-260"/>
              </a:stretch>
            </a:blipFill>
          </p:spPr>
        </p:sp>
      </p:grpSp>
      <p:grpSp>
        <p:nvGrpSpPr>
          <p:cNvPr id="12" name="Group 12"/>
          <p:cNvGrpSpPr/>
          <p:nvPr/>
        </p:nvGrpSpPr>
        <p:grpSpPr>
          <a:xfrm>
            <a:off x="251399" y="194547"/>
            <a:ext cx="1554601" cy="1419763"/>
            <a:chOff x="0" y="0"/>
            <a:chExt cx="2072801" cy="1893017"/>
          </a:xfrm>
        </p:grpSpPr>
        <p:sp>
          <p:nvSpPr>
            <p:cNvPr id="13" name="Freeform 13"/>
            <p:cNvSpPr/>
            <p:nvPr/>
          </p:nvSpPr>
          <p:spPr>
            <a:xfrm>
              <a:off x="0" y="0"/>
              <a:ext cx="2072767" cy="1893062"/>
            </a:xfrm>
            <a:custGeom>
              <a:avLst/>
              <a:gdLst/>
              <a:ahLst/>
              <a:cxnLst/>
              <a:rect l="l" t="t" r="r" b="b"/>
              <a:pathLst>
                <a:path w="2072767" h="1893062">
                  <a:moveTo>
                    <a:pt x="0" y="0"/>
                  </a:moveTo>
                  <a:lnTo>
                    <a:pt x="2072767" y="0"/>
                  </a:lnTo>
                  <a:lnTo>
                    <a:pt x="2072767" y="1893062"/>
                  </a:lnTo>
                  <a:lnTo>
                    <a:pt x="0" y="1893062"/>
                  </a:lnTo>
                  <a:lnTo>
                    <a:pt x="0" y="0"/>
                  </a:lnTo>
                  <a:close/>
                </a:path>
              </a:pathLst>
            </a:custGeom>
            <a:blipFill>
              <a:blip r:embed="rId11"/>
              <a:stretch>
                <a:fillRect l="-23104" r="-23104"/>
              </a:stretch>
            </a:blipFill>
          </p:spPr>
        </p:sp>
      </p:grpSp>
      <p:sp>
        <p:nvSpPr>
          <p:cNvPr id="14" name="TextBox 14"/>
          <p:cNvSpPr txBox="1"/>
          <p:nvPr/>
        </p:nvSpPr>
        <p:spPr>
          <a:xfrm>
            <a:off x="1653219" y="2373065"/>
            <a:ext cx="6776113" cy="916305"/>
          </a:xfrm>
          <a:prstGeom prst="rect">
            <a:avLst/>
          </a:prstGeom>
        </p:spPr>
        <p:txBody>
          <a:bodyPr lIns="0" tIns="0" rIns="0" bIns="0" rtlCol="0" anchor="t">
            <a:spAutoFit/>
          </a:bodyPr>
          <a:lstStyle/>
          <a:p>
            <a:pPr algn="l">
              <a:lnSpc>
                <a:spcPts val="6719"/>
              </a:lnSpc>
            </a:pPr>
            <a:r>
              <a:rPr lang="en-US" sz="4800" b="1" u="sng">
                <a:solidFill>
                  <a:srgbClr val="FFD98C"/>
                </a:solidFill>
                <a:latin typeface="Raleway Heavy"/>
                <a:ea typeface="Raleway Heavy"/>
                <a:cs typeface="Raleway Heavy"/>
                <a:sym typeface="Raleway Heavy"/>
              </a:rPr>
              <a:t>RESEARCH QUESTION</a:t>
            </a:r>
          </a:p>
        </p:txBody>
      </p:sp>
      <p:sp>
        <p:nvSpPr>
          <p:cNvPr id="15" name="TextBox 15"/>
          <p:cNvSpPr txBox="1"/>
          <p:nvPr/>
        </p:nvSpPr>
        <p:spPr>
          <a:xfrm>
            <a:off x="641642" y="4284628"/>
            <a:ext cx="10347846" cy="4094430"/>
          </a:xfrm>
          <a:prstGeom prst="rect">
            <a:avLst/>
          </a:prstGeom>
        </p:spPr>
        <p:txBody>
          <a:bodyPr lIns="0" tIns="0" rIns="0" bIns="0" rtlCol="0" anchor="t">
            <a:spAutoFit/>
          </a:bodyPr>
          <a:lstStyle/>
          <a:p>
            <a:pPr algn="just">
              <a:lnSpc>
                <a:spcPts val="2959"/>
              </a:lnSpc>
            </a:pPr>
            <a:r>
              <a:rPr lang="en-US" sz="2467">
                <a:solidFill>
                  <a:srgbClr val="F7F7F7"/>
                </a:solidFill>
                <a:latin typeface="Garet"/>
                <a:ea typeface="Garet"/>
                <a:cs typeface="Garet"/>
                <a:sym typeface="Garet"/>
              </a:rPr>
              <a:t>How can machine learning be used to detect malicious URLs and anonymous login activities, while also capturing unauthorized user photos for enhanced security?</a:t>
            </a:r>
          </a:p>
          <a:p>
            <a:pPr algn="just">
              <a:lnSpc>
                <a:spcPts val="2959"/>
              </a:lnSpc>
            </a:pPr>
            <a:endParaRPr lang="en-US" sz="2467">
              <a:solidFill>
                <a:srgbClr val="F7F7F7"/>
              </a:solidFill>
              <a:latin typeface="Garet"/>
              <a:ea typeface="Garet"/>
              <a:cs typeface="Garet"/>
              <a:sym typeface="Garet"/>
            </a:endParaRPr>
          </a:p>
          <a:p>
            <a:pPr marL="532835" lvl="1" indent="-266417" algn="just">
              <a:lnSpc>
                <a:spcPts val="2959"/>
              </a:lnSpc>
              <a:buFont typeface="Arial"/>
              <a:buChar char="•"/>
            </a:pPr>
            <a:r>
              <a:rPr lang="en-US" sz="2467">
                <a:solidFill>
                  <a:srgbClr val="F7F7F7"/>
                </a:solidFill>
                <a:latin typeface="Garet"/>
                <a:ea typeface="Garet"/>
                <a:cs typeface="Garet"/>
                <a:sym typeface="Garet"/>
              </a:rPr>
              <a:t>Machine learning algorithms can analyze patterns in URLs and login behaviors to identify malicious activity and anonymous. By incorporating facial recognition, unauthorized user photos can be captured during a breach, and alerts can be sent to system administrators in real time, improving both detection and response.</a:t>
            </a:r>
          </a:p>
          <a:p>
            <a:pPr algn="just">
              <a:lnSpc>
                <a:spcPts val="2960"/>
              </a:lnSpc>
            </a:pPr>
            <a:endParaRPr lang="en-US" sz="2467">
              <a:solidFill>
                <a:srgbClr val="F7F7F7"/>
              </a:solidFill>
              <a:latin typeface="Garet"/>
              <a:ea typeface="Garet"/>
              <a:cs typeface="Garet"/>
              <a:sym typeface="Garet"/>
            </a:endParaRPr>
          </a:p>
        </p:txBody>
      </p:sp>
      <p:sp>
        <p:nvSpPr>
          <p:cNvPr id="16" name="TextBox 16"/>
          <p:cNvSpPr txBox="1"/>
          <p:nvPr/>
        </p:nvSpPr>
        <p:spPr>
          <a:xfrm>
            <a:off x="4882144" y="9597752"/>
            <a:ext cx="8600566" cy="448285"/>
          </a:xfrm>
          <a:prstGeom prst="rect">
            <a:avLst/>
          </a:prstGeom>
        </p:spPr>
        <p:txBody>
          <a:bodyPr lIns="0" tIns="0" rIns="0" bIns="0" rtlCol="0" anchor="t">
            <a:spAutoFit/>
          </a:bodyPr>
          <a:lstStyle/>
          <a:p>
            <a:pPr algn="ctr">
              <a:lnSpc>
                <a:spcPts val="3639"/>
              </a:lnSpc>
            </a:pPr>
            <a:r>
              <a:rPr lang="en-US" sz="2599">
                <a:solidFill>
                  <a:srgbClr val="000000"/>
                </a:solidFill>
                <a:latin typeface="Canva Sans"/>
                <a:ea typeface="Canva Sans"/>
                <a:cs typeface="Canva Sans"/>
                <a:sym typeface="Canva Sans"/>
              </a:rPr>
              <a:t>IT21175602 |  24-25J-003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FB52BE-FCDA-4667-A84C-2778397181B6}">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customXml/itemProps2.xml><?xml version="1.0" encoding="utf-8"?>
<ds:datastoreItem xmlns:ds="http://schemas.openxmlformats.org/officeDocument/2006/customXml" ds:itemID="{6286C3DF-83B0-4A09-BE5A-8E86658CDA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522EED-233E-454D-8925-26DC7943A4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55</Slides>
  <Notes>4</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PP1_2023-24-79.pptx</dc:title>
  <cp:revision>4</cp:revision>
  <dcterms:created xsi:type="dcterms:W3CDTF">2006-08-16T00:00:00Z</dcterms:created>
  <dcterms:modified xsi:type="dcterms:W3CDTF">2024-12-09T10:35:53Z</dcterms:modified>
  <dc:identifier>DAGYNDqbS7Q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